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53"/>
  </p:handoutMasterIdLst>
  <p:sldIdLst>
    <p:sldId id="623" r:id="rId3"/>
    <p:sldId id="654" r:id="rId5"/>
    <p:sldId id="718" r:id="rId6"/>
    <p:sldId id="684" r:id="rId7"/>
    <p:sldId id="745" r:id="rId8"/>
    <p:sldId id="744" r:id="rId9"/>
    <p:sldId id="715" r:id="rId10"/>
    <p:sldId id="770" r:id="rId11"/>
    <p:sldId id="772" r:id="rId12"/>
    <p:sldId id="771" r:id="rId13"/>
    <p:sldId id="720" r:id="rId14"/>
    <p:sldId id="773" r:id="rId15"/>
    <p:sldId id="796" r:id="rId16"/>
    <p:sldId id="797" r:id="rId17"/>
    <p:sldId id="805" r:id="rId18"/>
    <p:sldId id="798" r:id="rId19"/>
    <p:sldId id="799" r:id="rId20"/>
    <p:sldId id="800" r:id="rId21"/>
    <p:sldId id="801" r:id="rId22"/>
    <p:sldId id="802" r:id="rId23"/>
    <p:sldId id="806" r:id="rId24"/>
    <p:sldId id="807" r:id="rId25"/>
    <p:sldId id="808" r:id="rId26"/>
    <p:sldId id="804" r:id="rId27"/>
    <p:sldId id="803" r:id="rId28"/>
    <p:sldId id="833" r:id="rId29"/>
    <p:sldId id="834" r:id="rId30"/>
    <p:sldId id="835" r:id="rId31"/>
    <p:sldId id="836" r:id="rId32"/>
    <p:sldId id="837" r:id="rId33"/>
    <p:sldId id="839" r:id="rId34"/>
    <p:sldId id="840" r:id="rId35"/>
    <p:sldId id="838" r:id="rId36"/>
    <p:sldId id="841" r:id="rId37"/>
    <p:sldId id="723" r:id="rId38"/>
    <p:sldId id="842" r:id="rId39"/>
    <p:sldId id="843" r:id="rId40"/>
    <p:sldId id="848" r:id="rId41"/>
    <p:sldId id="849" r:id="rId42"/>
    <p:sldId id="850" r:id="rId43"/>
    <p:sldId id="852" r:id="rId44"/>
    <p:sldId id="851" r:id="rId45"/>
    <p:sldId id="853" r:id="rId46"/>
    <p:sldId id="855" r:id="rId47"/>
    <p:sldId id="854" r:id="rId48"/>
    <p:sldId id="856" r:id="rId49"/>
    <p:sldId id="858" r:id="rId50"/>
    <p:sldId id="859" r:id="rId51"/>
    <p:sldId id="714" r:id="rId52"/>
  </p:sldIdLst>
  <p:sldSz cx="9504045" cy="51435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B8DA"/>
    <a:srgbClr val="296FA5"/>
    <a:srgbClr val="235196"/>
    <a:srgbClr val="E7EDF4"/>
    <a:srgbClr val="D1DDE8"/>
    <a:srgbClr val="4DD0E1"/>
    <a:srgbClr val="74B49A"/>
    <a:srgbClr val="A7D6C4"/>
    <a:srgbClr val="E1EEDE"/>
    <a:srgbClr val="F4F9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248" autoAdjust="0"/>
    <p:restoredTop sz="95226" autoAdjust="0"/>
  </p:normalViewPr>
  <p:slideViewPr>
    <p:cSldViewPr snapToGrid="0" showGuides="1">
      <p:cViewPr>
        <p:scale>
          <a:sx n="100" d="100"/>
          <a:sy n="100" d="100"/>
        </p:scale>
        <p:origin x="-2088" y="-792"/>
      </p:cViewPr>
      <p:guideLst>
        <p:guide orient="horz" pos="3208"/>
        <p:guide pos="299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299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6" Type="http://schemas.openxmlformats.org/officeDocument/2006/relationships/tableStyles" Target="tableStyles.xml"/><Relationship Id="rId55" Type="http://schemas.openxmlformats.org/officeDocument/2006/relationships/viewProps" Target="viewProps.xml"/><Relationship Id="rId54" Type="http://schemas.openxmlformats.org/officeDocument/2006/relationships/presProps" Target="presProps.xml"/><Relationship Id="rId53" Type="http://schemas.openxmlformats.org/officeDocument/2006/relationships/handoutMaster" Target="handoutMasters/handoutMaster1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59116-8487-4D3B-921F-0E41E65F45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F2A5C0-3CFB-4282-AD2D-2FF4823B02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0DFCB8-7EF4-48C1-8984-7222E239D7E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577850" y="1143000"/>
            <a:ext cx="57023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A3BA41-6BA2-47AC-9C1D-5ECEA0A6E28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77850" y="1143000"/>
            <a:ext cx="57023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3BA41-6BA2-47AC-9C1D-5ECEA0A6E2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77850" y="1143000"/>
            <a:ext cx="57023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3BA41-6BA2-47AC-9C1D-5ECEA0A6E2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77850" y="1143000"/>
            <a:ext cx="57023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3BA41-6BA2-47AC-9C1D-5ECEA0A6E2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77850" y="1143000"/>
            <a:ext cx="57023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3BA41-6BA2-47AC-9C1D-5ECEA0A6E2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77850" y="1143000"/>
            <a:ext cx="57023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3BA41-6BA2-47AC-9C1D-5ECEA0A6E2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77850" y="1143000"/>
            <a:ext cx="57023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3BA41-6BA2-47AC-9C1D-5ECEA0A6E2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77850" y="1143000"/>
            <a:ext cx="57023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3BA41-6BA2-47AC-9C1D-5ECEA0A6E2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77850" y="1143000"/>
            <a:ext cx="57023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3BA41-6BA2-47AC-9C1D-5ECEA0A6E2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77850" y="1143000"/>
            <a:ext cx="57023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3BA41-6BA2-47AC-9C1D-5ECEA0A6E2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77850" y="1143000"/>
            <a:ext cx="57023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3BA41-6BA2-47AC-9C1D-5ECEA0A6E2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77850" y="1143000"/>
            <a:ext cx="57023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3BA41-6BA2-47AC-9C1D-5ECEA0A6E2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77850" y="1143000"/>
            <a:ext cx="57023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3BA41-6BA2-47AC-9C1D-5ECEA0A6E2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77850" y="1143000"/>
            <a:ext cx="57023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3BA41-6BA2-47AC-9C1D-5ECEA0A6E2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77850" y="1143000"/>
            <a:ext cx="57023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A3BA41-6BA2-47AC-9C1D-5ECEA0A6E2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577850" y="1143000"/>
            <a:ext cx="57023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A3BA41-6BA2-47AC-9C1D-5ECEA0A6E2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712827" y="1597822"/>
            <a:ext cx="8078709" cy="1102519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25655" y="2914650"/>
            <a:ext cx="6653054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75218" y="4767264"/>
            <a:ext cx="2217685" cy="273844"/>
          </a:xfrm>
          <a:prstGeom prst="rect">
            <a:avLst/>
          </a:prstGeom>
        </p:spPr>
        <p:txBody>
          <a:bodyPr/>
          <a:lstStyle/>
          <a:p>
            <a:fld id="{D669989D-4831-4E99-B76E-9A53CB0F3A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247324" y="4767264"/>
            <a:ext cx="3009715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811460" y="4767264"/>
            <a:ext cx="2217685" cy="273844"/>
          </a:xfrm>
          <a:prstGeom prst="rect">
            <a:avLst/>
          </a:prstGeom>
        </p:spPr>
        <p:txBody>
          <a:bodyPr/>
          <a:lstStyle/>
          <a:p>
            <a:fld id="{EE3F9CDB-1F21-4789-A81E-8FEA25CE19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5218" y="205978"/>
            <a:ext cx="8553927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75218" y="1200151"/>
            <a:ext cx="8553927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75218" y="4767264"/>
            <a:ext cx="2217685" cy="273844"/>
          </a:xfrm>
          <a:prstGeom prst="rect">
            <a:avLst/>
          </a:prstGeom>
        </p:spPr>
        <p:txBody>
          <a:bodyPr/>
          <a:lstStyle/>
          <a:p>
            <a:fld id="{D669989D-4831-4E99-B76E-9A53CB0F3A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247324" y="4767264"/>
            <a:ext cx="3009715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811460" y="4767264"/>
            <a:ext cx="2217685" cy="273844"/>
          </a:xfrm>
          <a:prstGeom prst="rect">
            <a:avLst/>
          </a:prstGeom>
        </p:spPr>
        <p:txBody>
          <a:bodyPr/>
          <a:lstStyle/>
          <a:p>
            <a:fld id="{EE3F9CDB-1F21-4789-A81E-8FEA25CE19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90663" y="154781"/>
            <a:ext cx="2138482" cy="329088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75218" y="154781"/>
            <a:ext cx="6257039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75218" y="4767264"/>
            <a:ext cx="2217685" cy="273844"/>
          </a:xfrm>
          <a:prstGeom prst="rect">
            <a:avLst/>
          </a:prstGeom>
        </p:spPr>
        <p:txBody>
          <a:bodyPr/>
          <a:lstStyle/>
          <a:p>
            <a:fld id="{D669989D-4831-4E99-B76E-9A53CB0F3A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247324" y="4767264"/>
            <a:ext cx="3009715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811460" y="4767264"/>
            <a:ext cx="2217685" cy="273844"/>
          </a:xfrm>
          <a:prstGeom prst="rect">
            <a:avLst/>
          </a:prstGeom>
        </p:spPr>
        <p:txBody>
          <a:bodyPr/>
          <a:lstStyle/>
          <a:p>
            <a:fld id="{EE3F9CDB-1F21-4789-A81E-8FEA25CE19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" y="0"/>
            <a:ext cx="9502158" cy="5143500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551" y="412311"/>
            <a:ext cx="1075626" cy="103484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866" y="4711917"/>
            <a:ext cx="2309147" cy="4443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504363" cy="5143500"/>
          </a:xfrm>
          <a:prstGeom prst="rect">
            <a:avLst/>
          </a:prstGeom>
          <a:effectLst/>
        </p:spPr>
      </p:pic>
      <p:sp>
        <p:nvSpPr>
          <p:cNvPr id="21" name="文本框 29"/>
          <p:cNvSpPr txBox="1"/>
          <p:nvPr userDrawn="1"/>
        </p:nvSpPr>
        <p:spPr>
          <a:xfrm>
            <a:off x="681138" y="2631928"/>
            <a:ext cx="16381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5400" b="1" dirty="0" smtClean="0">
                <a:ln w="12700">
                  <a:noFill/>
                </a:ln>
                <a:latin typeface="黑体" panose="02010609060101010101" pitchFamily="49" charset="-122"/>
                <a:ea typeface="黑体" panose="02010609060101010101" pitchFamily="49" charset="-122"/>
              </a:rPr>
              <a:t>目录</a:t>
            </a:r>
            <a:endParaRPr lang="en-US" altLang="zh-CN" sz="5400" b="1" dirty="0">
              <a:ln w="12700">
                <a:noFill/>
              </a:ln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57" y="3710432"/>
            <a:ext cx="2309147" cy="4443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4339"/>
            <a:ext cx="9504363" cy="2800350"/>
          </a:xfrm>
          <a:prstGeom prst="rect">
            <a:avLst/>
          </a:prstGeom>
          <a:effectLst>
            <a:reflection blurRad="6350" endPos="90000" dir="5400000" sy="-100000" algn="bl" rotWithShape="0"/>
          </a:effectLst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866" y="4711917"/>
            <a:ext cx="2309147" cy="4443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504363" cy="5143500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0" y="221706"/>
            <a:ext cx="9504363" cy="46841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1"/>
            <a:ext cx="23232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1000000101000011101010101010001</a:t>
            </a:r>
            <a:endParaRPr lang="zh-CN" altLang="en-US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7256504" y="4912565"/>
            <a:ext cx="23232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1000000101000011101010101010001</a:t>
            </a:r>
            <a:endParaRPr lang="zh-CN" altLang="en-US" sz="1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矩形 22"/>
          <p:cNvSpPr/>
          <p:nvPr userDrawn="1"/>
        </p:nvSpPr>
        <p:spPr>
          <a:xfrm>
            <a:off x="3248025" y="4629150"/>
            <a:ext cx="2743200" cy="520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748" y="4711917"/>
            <a:ext cx="2309147" cy="444319"/>
          </a:xfrm>
          <a:prstGeom prst="rect">
            <a:avLst/>
          </a:prstGeom>
        </p:spPr>
      </p:pic>
      <p:sp>
        <p:nvSpPr>
          <p:cNvPr id="25" name="圆角矩形 24"/>
          <p:cNvSpPr/>
          <p:nvPr userDrawn="1"/>
        </p:nvSpPr>
        <p:spPr>
          <a:xfrm>
            <a:off x="766834" y="352425"/>
            <a:ext cx="8262865" cy="4171950"/>
          </a:xfrm>
          <a:prstGeom prst="roundRect">
            <a:avLst/>
          </a:prstGeom>
          <a:noFill/>
          <a:ln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9"/>
          <p:cNvSpPr txBox="1"/>
          <p:nvPr userDrawn="1"/>
        </p:nvSpPr>
        <p:spPr>
          <a:xfrm>
            <a:off x="357289" y="422128"/>
            <a:ext cx="819092" cy="28007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ln w="12700">
                  <a:noFill/>
                </a:ln>
                <a:latin typeface="宋体" panose="02010600030101010101" pitchFamily="2" charset="-122"/>
                <a:ea typeface="宋体" panose="02010600030101010101" pitchFamily="2" charset="-122"/>
              </a:rPr>
              <a:t>导入案例</a:t>
            </a:r>
            <a:endParaRPr lang="en-US" altLang="zh-CN" sz="4400" b="1" dirty="0">
              <a:ln w="12700">
                <a:noFill/>
              </a:ln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504363" cy="5143500"/>
          </a:xfrm>
          <a:prstGeom prst="rect">
            <a:avLst/>
          </a:prstGeom>
        </p:spPr>
      </p:pic>
      <p:sp>
        <p:nvSpPr>
          <p:cNvPr id="5" name="矩形 4"/>
          <p:cNvSpPr/>
          <p:nvPr userDrawn="1"/>
        </p:nvSpPr>
        <p:spPr>
          <a:xfrm>
            <a:off x="0" y="221706"/>
            <a:ext cx="9504363" cy="46841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 userDrawn="1"/>
        </p:nvSpPr>
        <p:spPr>
          <a:xfrm>
            <a:off x="0" y="1"/>
            <a:ext cx="23232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1000000101000011101010101010001</a:t>
            </a:r>
            <a:endParaRPr lang="zh-CN" altLang="en-US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7256504" y="4912565"/>
            <a:ext cx="23232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1000000101000011101010101010001</a:t>
            </a:r>
            <a:endParaRPr lang="zh-CN" altLang="en-US" sz="1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矩形 22"/>
          <p:cNvSpPr/>
          <p:nvPr userDrawn="1"/>
        </p:nvSpPr>
        <p:spPr>
          <a:xfrm>
            <a:off x="3248025" y="4629150"/>
            <a:ext cx="2743200" cy="5201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748" y="4711917"/>
            <a:ext cx="2309147" cy="444319"/>
          </a:xfrm>
          <a:prstGeom prst="rect">
            <a:avLst/>
          </a:prstGeom>
        </p:spPr>
      </p:pic>
      <p:sp>
        <p:nvSpPr>
          <p:cNvPr id="25" name="圆角矩形 24"/>
          <p:cNvSpPr/>
          <p:nvPr userDrawn="1"/>
        </p:nvSpPr>
        <p:spPr>
          <a:xfrm>
            <a:off x="438150" y="352425"/>
            <a:ext cx="8420100" cy="4171950"/>
          </a:xfrm>
          <a:prstGeom prst="roundRect">
            <a:avLst/>
          </a:prstGeom>
          <a:noFill/>
          <a:ln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文本框 29"/>
          <p:cNvSpPr txBox="1"/>
          <p:nvPr userDrawn="1"/>
        </p:nvSpPr>
        <p:spPr>
          <a:xfrm>
            <a:off x="8297962" y="3182600"/>
            <a:ext cx="968275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ln w="12700">
                  <a:noFill/>
                </a:ln>
                <a:latin typeface="宋体" panose="02010600030101010101" pitchFamily="2" charset="-122"/>
                <a:ea typeface="宋体" panose="02010600030101010101" pitchFamily="2" charset="-122"/>
              </a:rPr>
              <a:t>小结</a:t>
            </a:r>
            <a:endParaRPr lang="en-US" altLang="zh-CN" sz="4400" b="1" dirty="0">
              <a:ln w="12700">
                <a:noFill/>
              </a:ln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5218" y="205978"/>
            <a:ext cx="8553927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5218" y="1200151"/>
            <a:ext cx="8553927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75218" y="4767264"/>
            <a:ext cx="2217685" cy="273844"/>
          </a:xfrm>
          <a:prstGeom prst="rect">
            <a:avLst/>
          </a:prstGeom>
        </p:spPr>
        <p:txBody>
          <a:bodyPr/>
          <a:lstStyle/>
          <a:p>
            <a:fld id="{D669989D-4831-4E99-B76E-9A53CB0F3A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247324" y="4767264"/>
            <a:ext cx="3009715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811460" y="4767264"/>
            <a:ext cx="2217685" cy="273844"/>
          </a:xfrm>
          <a:prstGeom prst="rect">
            <a:avLst/>
          </a:prstGeom>
        </p:spPr>
        <p:txBody>
          <a:bodyPr/>
          <a:lstStyle/>
          <a:p>
            <a:fld id="{EE3F9CDB-1F21-4789-A81E-8FEA25CE19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50779" y="3305176"/>
            <a:ext cx="8078709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50779" y="2180035"/>
            <a:ext cx="8078709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75218" y="4767264"/>
            <a:ext cx="2217685" cy="273844"/>
          </a:xfrm>
          <a:prstGeom prst="rect">
            <a:avLst/>
          </a:prstGeom>
        </p:spPr>
        <p:txBody>
          <a:bodyPr/>
          <a:lstStyle/>
          <a:p>
            <a:fld id="{D669989D-4831-4E99-B76E-9A53CB0F3A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247324" y="4767264"/>
            <a:ext cx="3009715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811460" y="4767264"/>
            <a:ext cx="2217685" cy="273844"/>
          </a:xfrm>
          <a:prstGeom prst="rect">
            <a:avLst/>
          </a:prstGeom>
        </p:spPr>
        <p:txBody>
          <a:bodyPr/>
          <a:lstStyle/>
          <a:p>
            <a:fld id="{EE3F9CDB-1F21-4789-A81E-8FEA25CE19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5218" y="205978"/>
            <a:ext cx="8553927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75218" y="900114"/>
            <a:ext cx="419776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31385" y="900114"/>
            <a:ext cx="419776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75218" y="4767264"/>
            <a:ext cx="2217685" cy="273844"/>
          </a:xfrm>
          <a:prstGeom prst="rect">
            <a:avLst/>
          </a:prstGeom>
        </p:spPr>
        <p:txBody>
          <a:bodyPr/>
          <a:lstStyle/>
          <a:p>
            <a:fld id="{D669989D-4831-4E99-B76E-9A53CB0F3A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247324" y="4767264"/>
            <a:ext cx="3009715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811460" y="4767264"/>
            <a:ext cx="2217685" cy="273844"/>
          </a:xfrm>
          <a:prstGeom prst="rect">
            <a:avLst/>
          </a:prstGeom>
        </p:spPr>
        <p:txBody>
          <a:bodyPr/>
          <a:lstStyle/>
          <a:p>
            <a:fld id="{EE3F9CDB-1F21-4789-A81E-8FEA25CE19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5218" y="205978"/>
            <a:ext cx="8553927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75218" y="1151335"/>
            <a:ext cx="4199411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5218" y="1631156"/>
            <a:ext cx="4199411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828092" y="1151335"/>
            <a:ext cx="4201060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828092" y="1631156"/>
            <a:ext cx="4201060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75218" y="4767264"/>
            <a:ext cx="2217685" cy="273844"/>
          </a:xfrm>
          <a:prstGeom prst="rect">
            <a:avLst/>
          </a:prstGeom>
        </p:spPr>
        <p:txBody>
          <a:bodyPr/>
          <a:lstStyle/>
          <a:p>
            <a:fld id="{D669989D-4831-4E99-B76E-9A53CB0F3A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247324" y="4767264"/>
            <a:ext cx="3009715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811460" y="4767264"/>
            <a:ext cx="2217685" cy="273844"/>
          </a:xfrm>
          <a:prstGeom prst="rect">
            <a:avLst/>
          </a:prstGeom>
        </p:spPr>
        <p:txBody>
          <a:bodyPr/>
          <a:lstStyle/>
          <a:p>
            <a:fld id="{EE3F9CDB-1F21-4789-A81E-8FEA25CE19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5218" y="205978"/>
            <a:ext cx="8553927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75218" y="4767264"/>
            <a:ext cx="2217685" cy="273844"/>
          </a:xfrm>
          <a:prstGeom prst="rect">
            <a:avLst/>
          </a:prstGeom>
        </p:spPr>
        <p:txBody>
          <a:bodyPr/>
          <a:lstStyle/>
          <a:p>
            <a:fld id="{D669989D-4831-4E99-B76E-9A53CB0F3A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247324" y="4767264"/>
            <a:ext cx="3009715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811460" y="4767264"/>
            <a:ext cx="2217685" cy="273844"/>
          </a:xfrm>
          <a:prstGeom prst="rect">
            <a:avLst/>
          </a:prstGeom>
        </p:spPr>
        <p:txBody>
          <a:bodyPr/>
          <a:lstStyle/>
          <a:p>
            <a:fld id="{EE3F9CDB-1F21-4789-A81E-8FEA25CE19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75218" y="4767264"/>
            <a:ext cx="2217685" cy="273844"/>
          </a:xfrm>
          <a:prstGeom prst="rect">
            <a:avLst/>
          </a:prstGeom>
        </p:spPr>
        <p:txBody>
          <a:bodyPr/>
          <a:lstStyle/>
          <a:p>
            <a:fld id="{D669989D-4831-4E99-B76E-9A53CB0F3A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247324" y="4767264"/>
            <a:ext cx="3009715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811460" y="4767264"/>
            <a:ext cx="2217685" cy="273844"/>
          </a:xfrm>
          <a:prstGeom prst="rect">
            <a:avLst/>
          </a:prstGeom>
        </p:spPr>
        <p:txBody>
          <a:bodyPr/>
          <a:lstStyle/>
          <a:p>
            <a:fld id="{EE3F9CDB-1F21-4789-A81E-8FEA25CE19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5221" y="204787"/>
            <a:ext cx="3126870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15942" y="204792"/>
            <a:ext cx="5313203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75221" y="1076328"/>
            <a:ext cx="3126870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75218" y="4767264"/>
            <a:ext cx="2217685" cy="273844"/>
          </a:xfrm>
          <a:prstGeom prst="rect">
            <a:avLst/>
          </a:prstGeom>
        </p:spPr>
        <p:txBody>
          <a:bodyPr/>
          <a:lstStyle/>
          <a:p>
            <a:fld id="{D669989D-4831-4E99-B76E-9A53CB0F3A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247324" y="4767264"/>
            <a:ext cx="3009715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811460" y="4767264"/>
            <a:ext cx="2217685" cy="273844"/>
          </a:xfrm>
          <a:prstGeom prst="rect">
            <a:avLst/>
          </a:prstGeom>
        </p:spPr>
        <p:txBody>
          <a:bodyPr/>
          <a:lstStyle/>
          <a:p>
            <a:fld id="{EE3F9CDB-1F21-4789-A81E-8FEA25CE19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862922" y="3600451"/>
            <a:ext cx="5702618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862922" y="459581"/>
            <a:ext cx="5702618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862922" y="4025507"/>
            <a:ext cx="5702618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75218" y="4767264"/>
            <a:ext cx="2217685" cy="273844"/>
          </a:xfrm>
          <a:prstGeom prst="rect">
            <a:avLst/>
          </a:prstGeom>
        </p:spPr>
        <p:txBody>
          <a:bodyPr/>
          <a:lstStyle/>
          <a:p>
            <a:fld id="{D669989D-4831-4E99-B76E-9A53CB0F3A88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247324" y="4767264"/>
            <a:ext cx="3009715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811460" y="4767264"/>
            <a:ext cx="2217685" cy="273844"/>
          </a:xfrm>
          <a:prstGeom prst="rect">
            <a:avLst/>
          </a:prstGeom>
        </p:spPr>
        <p:txBody>
          <a:bodyPr/>
          <a:lstStyle/>
          <a:p>
            <a:fld id="{EE3F9CDB-1F21-4789-A81E-8FEA25CE194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3.png"/><Relationship Id="rId17" Type="http://schemas.openxmlformats.org/officeDocument/2006/relationships/image" Target="../media/image6.png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658" y="0"/>
            <a:ext cx="2745705" cy="51435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85360" cy="5143500"/>
          </a:xfrm>
          <a:prstGeom prst="rect">
            <a:avLst/>
          </a:prstGeom>
        </p:spPr>
      </p:pic>
      <p:sp>
        <p:nvSpPr>
          <p:cNvPr id="9" name="矩形 8"/>
          <p:cNvSpPr/>
          <p:nvPr userDrawn="1"/>
        </p:nvSpPr>
        <p:spPr>
          <a:xfrm>
            <a:off x="0" y="221706"/>
            <a:ext cx="9504363" cy="46841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0" y="1"/>
            <a:ext cx="23232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1000000101000011101010101010001</a:t>
            </a:r>
            <a:endParaRPr lang="zh-CN" altLang="en-US" sz="1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256504" y="4912565"/>
            <a:ext cx="232328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1000000101000011101010101010001</a:t>
            </a:r>
            <a:endParaRPr lang="zh-CN" altLang="en-US" sz="10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6748" y="4711917"/>
            <a:ext cx="2309147" cy="4443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3788555" y="1498960"/>
            <a:ext cx="186690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 smtClean="0">
                <a:latin typeface="Times New Roman" panose="02020603050405020304"/>
                <a:ea typeface="黑体" panose="02010609060101010101" pitchFamily="49" charset="-122"/>
              </a:rPr>
              <a:t>第</a:t>
            </a:r>
            <a:r>
              <a:rPr lang="zh-CN" altLang="en-US" sz="4400" b="1" dirty="0" smtClean="0">
                <a:latin typeface="Times New Roman" panose="02020603050405020304"/>
                <a:ea typeface="黑体" panose="02010609060101010101" pitchFamily="49" charset="-122"/>
              </a:rPr>
              <a:t>五章</a:t>
            </a:r>
            <a:endParaRPr lang="en-US" altLang="zh-CN" sz="4400" b="1" dirty="0">
              <a:latin typeface="Times New Roman" panose="02020603050405020304"/>
              <a:ea typeface="黑体" panose="02010609060101010101" pitchFamily="49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661864" y="3758690"/>
            <a:ext cx="384810" cy="370220"/>
            <a:chOff x="4112570" y="4196180"/>
            <a:chExt cx="370220" cy="370220"/>
          </a:xfrm>
        </p:grpSpPr>
        <p:sp>
          <p:nvSpPr>
            <p:cNvPr id="13" name="椭圆 12"/>
            <p:cNvSpPr/>
            <p:nvPr/>
          </p:nvSpPr>
          <p:spPr>
            <a:xfrm>
              <a:off x="4112570" y="4196180"/>
              <a:ext cx="370220" cy="370220"/>
            </a:xfrm>
            <a:prstGeom prst="ellipse">
              <a:avLst/>
            </a:prstGeom>
            <a:solidFill>
              <a:srgbClr val="52B8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/>
                <a:ea typeface="黑体" panose="02010609060101010101" pitchFamily="49" charset="-122"/>
              </a:endParaRPr>
            </a:p>
          </p:txBody>
        </p:sp>
        <p:grpSp>
          <p:nvGrpSpPr>
            <p:cNvPr id="38" name="Group 234"/>
            <p:cNvGrpSpPr/>
            <p:nvPr/>
          </p:nvGrpSpPr>
          <p:grpSpPr>
            <a:xfrm>
              <a:off x="4217972" y="4293958"/>
              <a:ext cx="159416" cy="174665"/>
              <a:chOff x="1693862" y="4675188"/>
              <a:chExt cx="365125" cy="400050"/>
            </a:xfrm>
            <a:solidFill>
              <a:schemeClr val="bg1"/>
            </a:solidFill>
          </p:grpSpPr>
          <p:sp>
            <p:nvSpPr>
              <p:cNvPr id="39" name="Freeform 335"/>
              <p:cNvSpPr/>
              <p:nvPr/>
            </p:nvSpPr>
            <p:spPr bwMode="auto">
              <a:xfrm>
                <a:off x="1811337" y="4675188"/>
                <a:ext cx="130175" cy="130175"/>
              </a:xfrm>
              <a:custGeom>
                <a:avLst/>
                <a:gdLst>
                  <a:gd name="T0" fmla="*/ 92 w 174"/>
                  <a:gd name="T1" fmla="*/ 171 h 173"/>
                  <a:gd name="T2" fmla="*/ 171 w 174"/>
                  <a:gd name="T3" fmla="*/ 82 h 173"/>
                  <a:gd name="T4" fmla="*/ 82 w 174"/>
                  <a:gd name="T5" fmla="*/ 3 h 173"/>
                  <a:gd name="T6" fmla="*/ 3 w 174"/>
                  <a:gd name="T7" fmla="*/ 92 h 173"/>
                  <a:gd name="T8" fmla="*/ 92 w 174"/>
                  <a:gd name="T9" fmla="*/ 171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173">
                    <a:moveTo>
                      <a:pt x="92" y="171"/>
                    </a:moveTo>
                    <a:cubicBezTo>
                      <a:pt x="138" y="168"/>
                      <a:pt x="174" y="128"/>
                      <a:pt x="171" y="82"/>
                    </a:cubicBezTo>
                    <a:cubicBezTo>
                      <a:pt x="168" y="36"/>
                      <a:pt x="128" y="0"/>
                      <a:pt x="82" y="3"/>
                    </a:cubicBezTo>
                    <a:cubicBezTo>
                      <a:pt x="36" y="6"/>
                      <a:pt x="0" y="46"/>
                      <a:pt x="3" y="92"/>
                    </a:cubicBezTo>
                    <a:cubicBezTo>
                      <a:pt x="6" y="138"/>
                      <a:pt x="46" y="173"/>
                      <a:pt x="92" y="17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AU" kern="0">
                  <a:solidFill>
                    <a:srgbClr val="000000"/>
                  </a:solidFill>
                  <a:latin typeface="Times New Roman" panose="02020603050405020304"/>
                  <a:ea typeface="黑体" panose="02010609060101010101" pitchFamily="49" charset="-122"/>
                </a:endParaRPr>
              </a:p>
            </p:txBody>
          </p:sp>
          <p:sp>
            <p:nvSpPr>
              <p:cNvPr id="40" name="Freeform 336"/>
              <p:cNvSpPr/>
              <p:nvPr/>
            </p:nvSpPr>
            <p:spPr bwMode="auto">
              <a:xfrm>
                <a:off x="1693862" y="4826000"/>
                <a:ext cx="365125" cy="249238"/>
              </a:xfrm>
              <a:custGeom>
                <a:avLst/>
                <a:gdLst>
                  <a:gd name="T0" fmla="*/ 457 w 486"/>
                  <a:gd name="T1" fmla="*/ 129 h 331"/>
                  <a:gd name="T2" fmla="*/ 254 w 486"/>
                  <a:gd name="T3" fmla="*/ 0 h 331"/>
                  <a:gd name="T4" fmla="*/ 254 w 486"/>
                  <a:gd name="T5" fmla="*/ 106 h 331"/>
                  <a:gd name="T6" fmla="*/ 254 w 486"/>
                  <a:gd name="T7" fmla="*/ 107 h 331"/>
                  <a:gd name="T8" fmla="*/ 257 w 486"/>
                  <a:gd name="T9" fmla="*/ 108 h 331"/>
                  <a:gd name="T10" fmla="*/ 263 w 486"/>
                  <a:gd name="T11" fmla="*/ 110 h 331"/>
                  <a:gd name="T12" fmla="*/ 276 w 486"/>
                  <a:gd name="T13" fmla="*/ 66 h 331"/>
                  <a:gd name="T14" fmla="*/ 346 w 486"/>
                  <a:gd name="T15" fmla="*/ 234 h 331"/>
                  <a:gd name="T16" fmla="*/ 279 w 486"/>
                  <a:gd name="T17" fmla="*/ 212 h 331"/>
                  <a:gd name="T18" fmla="*/ 267 w 486"/>
                  <a:gd name="T19" fmla="*/ 185 h 331"/>
                  <a:gd name="T20" fmla="*/ 264 w 486"/>
                  <a:gd name="T21" fmla="*/ 137 h 331"/>
                  <a:gd name="T22" fmla="*/ 262 w 486"/>
                  <a:gd name="T23" fmla="*/ 136 h 331"/>
                  <a:gd name="T24" fmla="*/ 222 w 486"/>
                  <a:gd name="T25" fmla="*/ 136 h 331"/>
                  <a:gd name="T26" fmla="*/ 219 w 486"/>
                  <a:gd name="T27" fmla="*/ 185 h 331"/>
                  <a:gd name="T28" fmla="*/ 207 w 486"/>
                  <a:gd name="T29" fmla="*/ 212 h 331"/>
                  <a:gd name="T30" fmla="*/ 140 w 486"/>
                  <a:gd name="T31" fmla="*/ 234 h 331"/>
                  <a:gd name="T32" fmla="*/ 210 w 486"/>
                  <a:gd name="T33" fmla="*/ 66 h 331"/>
                  <a:gd name="T34" fmla="*/ 223 w 486"/>
                  <a:gd name="T35" fmla="*/ 110 h 331"/>
                  <a:gd name="T36" fmla="*/ 229 w 486"/>
                  <a:gd name="T37" fmla="*/ 108 h 331"/>
                  <a:gd name="T38" fmla="*/ 231 w 486"/>
                  <a:gd name="T39" fmla="*/ 107 h 331"/>
                  <a:gd name="T40" fmla="*/ 231 w 486"/>
                  <a:gd name="T41" fmla="*/ 106 h 331"/>
                  <a:gd name="T42" fmla="*/ 231 w 486"/>
                  <a:gd name="T43" fmla="*/ 104 h 331"/>
                  <a:gd name="T44" fmla="*/ 231 w 486"/>
                  <a:gd name="T45" fmla="*/ 0 h 331"/>
                  <a:gd name="T46" fmla="*/ 29 w 486"/>
                  <a:gd name="T47" fmla="*/ 129 h 331"/>
                  <a:gd name="T48" fmla="*/ 0 w 486"/>
                  <a:gd name="T49" fmla="*/ 331 h 331"/>
                  <a:gd name="T50" fmla="*/ 69 w 486"/>
                  <a:gd name="T51" fmla="*/ 331 h 331"/>
                  <a:gd name="T52" fmla="*/ 100 w 486"/>
                  <a:gd name="T53" fmla="*/ 159 h 331"/>
                  <a:gd name="T54" fmla="*/ 110 w 486"/>
                  <a:gd name="T55" fmla="*/ 151 h 331"/>
                  <a:gd name="T56" fmla="*/ 117 w 486"/>
                  <a:gd name="T57" fmla="*/ 160 h 331"/>
                  <a:gd name="T58" fmla="*/ 109 w 486"/>
                  <a:gd name="T59" fmla="*/ 331 h 331"/>
                  <a:gd name="T60" fmla="*/ 218 w 486"/>
                  <a:gd name="T61" fmla="*/ 331 h 331"/>
                  <a:gd name="T62" fmla="*/ 242 w 486"/>
                  <a:gd name="T63" fmla="*/ 331 h 331"/>
                  <a:gd name="T64" fmla="*/ 377 w 486"/>
                  <a:gd name="T65" fmla="*/ 331 h 331"/>
                  <a:gd name="T66" fmla="*/ 369 w 486"/>
                  <a:gd name="T67" fmla="*/ 160 h 331"/>
                  <a:gd name="T68" fmla="*/ 376 w 486"/>
                  <a:gd name="T69" fmla="*/ 151 h 331"/>
                  <a:gd name="T70" fmla="*/ 386 w 486"/>
                  <a:gd name="T71" fmla="*/ 159 h 331"/>
                  <a:gd name="T72" fmla="*/ 417 w 486"/>
                  <a:gd name="T73" fmla="*/ 331 h 331"/>
                  <a:gd name="T74" fmla="*/ 486 w 486"/>
                  <a:gd name="T75" fmla="*/ 331 h 331"/>
                  <a:gd name="T76" fmla="*/ 457 w 486"/>
                  <a:gd name="T77" fmla="*/ 129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86" h="331">
                    <a:moveTo>
                      <a:pt x="457" y="129"/>
                    </a:moveTo>
                    <a:cubicBezTo>
                      <a:pt x="432" y="23"/>
                      <a:pt x="349" y="1"/>
                      <a:pt x="254" y="0"/>
                    </a:cubicBezTo>
                    <a:cubicBezTo>
                      <a:pt x="254" y="106"/>
                      <a:pt x="254" y="106"/>
                      <a:pt x="254" y="106"/>
                    </a:cubicBezTo>
                    <a:cubicBezTo>
                      <a:pt x="254" y="106"/>
                      <a:pt x="254" y="107"/>
                      <a:pt x="254" y="107"/>
                    </a:cubicBezTo>
                    <a:cubicBezTo>
                      <a:pt x="255" y="108"/>
                      <a:pt x="256" y="108"/>
                      <a:pt x="257" y="108"/>
                    </a:cubicBezTo>
                    <a:cubicBezTo>
                      <a:pt x="259" y="109"/>
                      <a:pt x="261" y="109"/>
                      <a:pt x="263" y="110"/>
                    </a:cubicBezTo>
                    <a:cubicBezTo>
                      <a:pt x="264" y="86"/>
                      <a:pt x="267" y="67"/>
                      <a:pt x="276" y="66"/>
                    </a:cubicBezTo>
                    <a:cubicBezTo>
                      <a:pt x="342" y="62"/>
                      <a:pt x="372" y="222"/>
                      <a:pt x="346" y="234"/>
                    </a:cubicBezTo>
                    <a:cubicBezTo>
                      <a:pt x="326" y="243"/>
                      <a:pt x="297" y="226"/>
                      <a:pt x="279" y="212"/>
                    </a:cubicBezTo>
                    <a:cubicBezTo>
                      <a:pt x="269" y="205"/>
                      <a:pt x="268" y="195"/>
                      <a:pt x="267" y="185"/>
                    </a:cubicBezTo>
                    <a:cubicBezTo>
                      <a:pt x="266" y="173"/>
                      <a:pt x="264" y="155"/>
                      <a:pt x="264" y="137"/>
                    </a:cubicBezTo>
                    <a:cubicBezTo>
                      <a:pt x="263" y="137"/>
                      <a:pt x="263" y="136"/>
                      <a:pt x="262" y="136"/>
                    </a:cubicBezTo>
                    <a:cubicBezTo>
                      <a:pt x="249" y="131"/>
                      <a:pt x="235" y="131"/>
                      <a:pt x="222" y="136"/>
                    </a:cubicBezTo>
                    <a:cubicBezTo>
                      <a:pt x="222" y="154"/>
                      <a:pt x="220" y="173"/>
                      <a:pt x="219" y="185"/>
                    </a:cubicBezTo>
                    <a:cubicBezTo>
                      <a:pt x="218" y="195"/>
                      <a:pt x="217" y="205"/>
                      <a:pt x="207" y="212"/>
                    </a:cubicBezTo>
                    <a:cubicBezTo>
                      <a:pt x="189" y="226"/>
                      <a:pt x="160" y="243"/>
                      <a:pt x="140" y="234"/>
                    </a:cubicBezTo>
                    <a:cubicBezTo>
                      <a:pt x="114" y="222"/>
                      <a:pt x="144" y="62"/>
                      <a:pt x="210" y="66"/>
                    </a:cubicBezTo>
                    <a:cubicBezTo>
                      <a:pt x="219" y="67"/>
                      <a:pt x="222" y="86"/>
                      <a:pt x="223" y="110"/>
                    </a:cubicBezTo>
                    <a:cubicBezTo>
                      <a:pt x="225" y="109"/>
                      <a:pt x="227" y="108"/>
                      <a:pt x="229" y="108"/>
                    </a:cubicBezTo>
                    <a:cubicBezTo>
                      <a:pt x="230" y="108"/>
                      <a:pt x="231" y="108"/>
                      <a:pt x="231" y="107"/>
                    </a:cubicBezTo>
                    <a:cubicBezTo>
                      <a:pt x="231" y="107"/>
                      <a:pt x="231" y="106"/>
                      <a:pt x="231" y="106"/>
                    </a:cubicBezTo>
                    <a:cubicBezTo>
                      <a:pt x="231" y="104"/>
                      <a:pt x="231" y="104"/>
                      <a:pt x="231" y="104"/>
                    </a:cubicBezTo>
                    <a:cubicBezTo>
                      <a:pt x="231" y="0"/>
                      <a:pt x="231" y="0"/>
                      <a:pt x="231" y="0"/>
                    </a:cubicBezTo>
                    <a:cubicBezTo>
                      <a:pt x="136" y="1"/>
                      <a:pt x="54" y="23"/>
                      <a:pt x="29" y="129"/>
                    </a:cubicBezTo>
                    <a:cubicBezTo>
                      <a:pt x="0" y="331"/>
                      <a:pt x="0" y="331"/>
                      <a:pt x="0" y="331"/>
                    </a:cubicBezTo>
                    <a:cubicBezTo>
                      <a:pt x="69" y="331"/>
                      <a:pt x="69" y="331"/>
                      <a:pt x="69" y="331"/>
                    </a:cubicBezTo>
                    <a:cubicBezTo>
                      <a:pt x="100" y="159"/>
                      <a:pt x="100" y="159"/>
                      <a:pt x="100" y="159"/>
                    </a:cubicBezTo>
                    <a:cubicBezTo>
                      <a:pt x="102" y="154"/>
                      <a:pt x="105" y="151"/>
                      <a:pt x="110" y="151"/>
                    </a:cubicBezTo>
                    <a:cubicBezTo>
                      <a:pt x="114" y="152"/>
                      <a:pt x="118" y="154"/>
                      <a:pt x="117" y="160"/>
                    </a:cubicBezTo>
                    <a:cubicBezTo>
                      <a:pt x="109" y="331"/>
                      <a:pt x="109" y="331"/>
                      <a:pt x="109" y="331"/>
                    </a:cubicBezTo>
                    <a:cubicBezTo>
                      <a:pt x="218" y="331"/>
                      <a:pt x="218" y="331"/>
                      <a:pt x="218" y="331"/>
                    </a:cubicBezTo>
                    <a:cubicBezTo>
                      <a:pt x="242" y="331"/>
                      <a:pt x="242" y="331"/>
                      <a:pt x="242" y="331"/>
                    </a:cubicBezTo>
                    <a:cubicBezTo>
                      <a:pt x="377" y="331"/>
                      <a:pt x="377" y="331"/>
                      <a:pt x="377" y="331"/>
                    </a:cubicBezTo>
                    <a:cubicBezTo>
                      <a:pt x="369" y="160"/>
                      <a:pt x="369" y="160"/>
                      <a:pt x="369" y="160"/>
                    </a:cubicBezTo>
                    <a:cubicBezTo>
                      <a:pt x="368" y="154"/>
                      <a:pt x="372" y="152"/>
                      <a:pt x="376" y="151"/>
                    </a:cubicBezTo>
                    <a:cubicBezTo>
                      <a:pt x="381" y="151"/>
                      <a:pt x="384" y="154"/>
                      <a:pt x="386" y="159"/>
                    </a:cubicBezTo>
                    <a:cubicBezTo>
                      <a:pt x="417" y="331"/>
                      <a:pt x="417" y="331"/>
                      <a:pt x="417" y="331"/>
                    </a:cubicBezTo>
                    <a:cubicBezTo>
                      <a:pt x="486" y="331"/>
                      <a:pt x="486" y="331"/>
                      <a:pt x="486" y="331"/>
                    </a:cubicBezTo>
                    <a:lnTo>
                      <a:pt x="457" y="12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/>
              <a:lstStyle/>
              <a:p>
                <a:pPr defTabSz="914400">
                  <a:defRPr/>
                </a:pPr>
                <a:endParaRPr lang="en-AU" kern="0">
                  <a:solidFill>
                    <a:srgbClr val="000000"/>
                  </a:solidFill>
                  <a:latin typeface="Times New Roman" panose="02020603050405020304"/>
                  <a:ea typeface="黑体" panose="02010609060101010101" pitchFamily="49" charset="-122"/>
                </a:endParaRPr>
              </a:p>
            </p:txBody>
          </p:sp>
        </p:grpSp>
      </p:grpSp>
      <p:sp>
        <p:nvSpPr>
          <p:cNvPr id="41" name="文本框 40"/>
          <p:cNvSpPr txBox="1"/>
          <p:nvPr/>
        </p:nvSpPr>
        <p:spPr>
          <a:xfrm>
            <a:off x="3107022" y="3780158"/>
            <a:ext cx="1280168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Times New Roman" panose="02020603050405020304"/>
                <a:ea typeface="黑体" panose="02010609060101010101" pitchFamily="49" charset="-122"/>
              </a:rPr>
              <a:t>鲁杨</a:t>
            </a:r>
            <a:endParaRPr lang="zh-CN" altLang="en-US" sz="1600" b="1" dirty="0">
              <a:latin typeface="Times New Roman" panose="02020603050405020304"/>
              <a:ea typeface="黑体" panose="02010609060101010101" pitchFamily="49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5264406" y="3758704"/>
            <a:ext cx="384810" cy="370220"/>
            <a:chOff x="4661210" y="4196180"/>
            <a:chExt cx="370220" cy="370220"/>
          </a:xfrm>
        </p:grpSpPr>
        <p:sp>
          <p:nvSpPr>
            <p:cNvPr id="15" name="椭圆 14"/>
            <p:cNvSpPr/>
            <p:nvPr/>
          </p:nvSpPr>
          <p:spPr>
            <a:xfrm>
              <a:off x="4661210" y="4196180"/>
              <a:ext cx="370220" cy="370220"/>
            </a:xfrm>
            <a:prstGeom prst="ellipse">
              <a:avLst/>
            </a:prstGeom>
            <a:solidFill>
              <a:srgbClr val="296F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Times New Roman" panose="02020603050405020304"/>
                <a:ea typeface="黑体" panose="02010609060101010101" pitchFamily="49" charset="-122"/>
              </a:endParaRPr>
            </a:p>
          </p:txBody>
        </p:sp>
        <p:sp>
          <p:nvSpPr>
            <p:cNvPr id="42" name="Freeform 13"/>
            <p:cNvSpPr>
              <a:spLocks noEditPoints="1"/>
            </p:cNvSpPr>
            <p:nvPr/>
          </p:nvSpPr>
          <p:spPr bwMode="auto">
            <a:xfrm>
              <a:off x="4774882" y="4247300"/>
              <a:ext cx="142875" cy="263129"/>
            </a:xfrm>
            <a:custGeom>
              <a:avLst/>
              <a:gdLst>
                <a:gd name="T0" fmla="*/ 49 w 324"/>
                <a:gd name="T1" fmla="*/ 0 h 597"/>
                <a:gd name="T2" fmla="*/ 274 w 324"/>
                <a:gd name="T3" fmla="*/ 0 h 597"/>
                <a:gd name="T4" fmla="*/ 324 w 324"/>
                <a:gd name="T5" fmla="*/ 50 h 597"/>
                <a:gd name="T6" fmla="*/ 324 w 324"/>
                <a:gd name="T7" fmla="*/ 547 h 597"/>
                <a:gd name="T8" fmla="*/ 274 w 324"/>
                <a:gd name="T9" fmla="*/ 597 h 597"/>
                <a:gd name="T10" fmla="*/ 49 w 324"/>
                <a:gd name="T11" fmla="*/ 597 h 597"/>
                <a:gd name="T12" fmla="*/ 0 w 324"/>
                <a:gd name="T13" fmla="*/ 547 h 597"/>
                <a:gd name="T14" fmla="*/ 0 w 324"/>
                <a:gd name="T15" fmla="*/ 50 h 597"/>
                <a:gd name="T16" fmla="*/ 49 w 324"/>
                <a:gd name="T17" fmla="*/ 0 h 597"/>
                <a:gd name="T18" fmla="*/ 124 w 324"/>
                <a:gd name="T19" fmla="*/ 38 h 597"/>
                <a:gd name="T20" fmla="*/ 200 w 324"/>
                <a:gd name="T21" fmla="*/ 38 h 597"/>
                <a:gd name="T22" fmla="*/ 200 w 324"/>
                <a:gd name="T23" fmla="*/ 49 h 597"/>
                <a:gd name="T24" fmla="*/ 124 w 324"/>
                <a:gd name="T25" fmla="*/ 49 h 597"/>
                <a:gd name="T26" fmla="*/ 124 w 324"/>
                <a:gd name="T27" fmla="*/ 38 h 597"/>
                <a:gd name="T28" fmla="*/ 162 w 324"/>
                <a:gd name="T29" fmla="*/ 523 h 597"/>
                <a:gd name="T30" fmla="*/ 162 w 324"/>
                <a:gd name="T31" fmla="*/ 581 h 597"/>
                <a:gd name="T32" fmla="*/ 162 w 324"/>
                <a:gd name="T33" fmla="*/ 523 h 597"/>
                <a:gd name="T34" fmla="*/ 49 w 324"/>
                <a:gd name="T35" fmla="*/ 89 h 597"/>
                <a:gd name="T36" fmla="*/ 274 w 324"/>
                <a:gd name="T37" fmla="*/ 89 h 597"/>
                <a:gd name="T38" fmla="*/ 297 w 324"/>
                <a:gd name="T39" fmla="*/ 112 h 597"/>
                <a:gd name="T40" fmla="*/ 297 w 324"/>
                <a:gd name="T41" fmla="*/ 485 h 597"/>
                <a:gd name="T42" fmla="*/ 274 w 324"/>
                <a:gd name="T43" fmla="*/ 508 h 597"/>
                <a:gd name="T44" fmla="*/ 49 w 324"/>
                <a:gd name="T45" fmla="*/ 508 h 597"/>
                <a:gd name="T46" fmla="*/ 26 w 324"/>
                <a:gd name="T47" fmla="*/ 485 h 597"/>
                <a:gd name="T48" fmla="*/ 26 w 324"/>
                <a:gd name="T49" fmla="*/ 112 h 597"/>
                <a:gd name="T50" fmla="*/ 49 w 324"/>
                <a:gd name="T51" fmla="*/ 89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24" h="597">
                  <a:moveTo>
                    <a:pt x="49" y="0"/>
                  </a:moveTo>
                  <a:cubicBezTo>
                    <a:pt x="274" y="0"/>
                    <a:pt x="274" y="0"/>
                    <a:pt x="274" y="0"/>
                  </a:cubicBezTo>
                  <a:cubicBezTo>
                    <a:pt x="313" y="0"/>
                    <a:pt x="324" y="14"/>
                    <a:pt x="324" y="50"/>
                  </a:cubicBezTo>
                  <a:cubicBezTo>
                    <a:pt x="324" y="547"/>
                    <a:pt x="324" y="547"/>
                    <a:pt x="324" y="547"/>
                  </a:cubicBezTo>
                  <a:cubicBezTo>
                    <a:pt x="324" y="582"/>
                    <a:pt x="311" y="597"/>
                    <a:pt x="274" y="597"/>
                  </a:cubicBezTo>
                  <a:cubicBezTo>
                    <a:pt x="49" y="597"/>
                    <a:pt x="49" y="597"/>
                    <a:pt x="49" y="597"/>
                  </a:cubicBezTo>
                  <a:cubicBezTo>
                    <a:pt x="11" y="597"/>
                    <a:pt x="0" y="581"/>
                    <a:pt x="0" y="547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11"/>
                    <a:pt x="11" y="0"/>
                    <a:pt x="49" y="0"/>
                  </a:cubicBezTo>
                  <a:close/>
                  <a:moveTo>
                    <a:pt x="124" y="38"/>
                  </a:moveTo>
                  <a:cubicBezTo>
                    <a:pt x="200" y="38"/>
                    <a:pt x="200" y="38"/>
                    <a:pt x="200" y="38"/>
                  </a:cubicBezTo>
                  <a:cubicBezTo>
                    <a:pt x="212" y="38"/>
                    <a:pt x="212" y="49"/>
                    <a:pt x="200" y="49"/>
                  </a:cubicBezTo>
                  <a:cubicBezTo>
                    <a:pt x="124" y="49"/>
                    <a:pt x="124" y="49"/>
                    <a:pt x="124" y="49"/>
                  </a:cubicBezTo>
                  <a:cubicBezTo>
                    <a:pt x="114" y="49"/>
                    <a:pt x="113" y="38"/>
                    <a:pt x="124" y="38"/>
                  </a:cubicBezTo>
                  <a:close/>
                  <a:moveTo>
                    <a:pt x="162" y="523"/>
                  </a:moveTo>
                  <a:cubicBezTo>
                    <a:pt x="200" y="523"/>
                    <a:pt x="200" y="581"/>
                    <a:pt x="162" y="581"/>
                  </a:cubicBezTo>
                  <a:cubicBezTo>
                    <a:pt x="124" y="581"/>
                    <a:pt x="124" y="523"/>
                    <a:pt x="162" y="523"/>
                  </a:cubicBezTo>
                  <a:close/>
                  <a:moveTo>
                    <a:pt x="49" y="89"/>
                  </a:moveTo>
                  <a:cubicBezTo>
                    <a:pt x="274" y="89"/>
                    <a:pt x="274" y="89"/>
                    <a:pt x="274" y="89"/>
                  </a:cubicBezTo>
                  <a:cubicBezTo>
                    <a:pt x="294" y="89"/>
                    <a:pt x="297" y="94"/>
                    <a:pt x="297" y="112"/>
                  </a:cubicBezTo>
                  <a:cubicBezTo>
                    <a:pt x="297" y="485"/>
                    <a:pt x="297" y="485"/>
                    <a:pt x="297" y="485"/>
                  </a:cubicBezTo>
                  <a:cubicBezTo>
                    <a:pt x="297" y="503"/>
                    <a:pt x="294" y="508"/>
                    <a:pt x="274" y="508"/>
                  </a:cubicBezTo>
                  <a:cubicBezTo>
                    <a:pt x="49" y="508"/>
                    <a:pt x="49" y="508"/>
                    <a:pt x="49" y="508"/>
                  </a:cubicBezTo>
                  <a:cubicBezTo>
                    <a:pt x="29" y="508"/>
                    <a:pt x="26" y="503"/>
                    <a:pt x="26" y="485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95"/>
                    <a:pt x="32" y="89"/>
                    <a:pt x="49" y="8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Times New Roman" panose="02020603050405020304"/>
                <a:ea typeface="黑体" panose="02010609060101010101" pitchFamily="49" charset="-122"/>
              </a:endParaRPr>
            </a:p>
          </p:txBody>
        </p:sp>
      </p:grpSp>
      <p:sp>
        <p:nvSpPr>
          <p:cNvPr id="43" name="文本框 40"/>
          <p:cNvSpPr txBox="1"/>
          <p:nvPr/>
        </p:nvSpPr>
        <p:spPr>
          <a:xfrm>
            <a:off x="5649216" y="3775137"/>
            <a:ext cx="412669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latin typeface="Times New Roman" panose="02020603050405020304"/>
                <a:ea typeface="黑体" panose="02010609060101010101" pitchFamily="49" charset="-122"/>
              </a:rPr>
              <a:t>首都</a:t>
            </a:r>
            <a:r>
              <a:rPr lang="zh-CN" altLang="en-US" sz="1600" b="1" dirty="0">
                <a:latin typeface="Times New Roman" panose="02020603050405020304"/>
                <a:ea typeface="黑体" panose="02010609060101010101" pitchFamily="49" charset="-122"/>
              </a:rPr>
              <a:t>医科大学</a:t>
            </a:r>
            <a:endParaRPr lang="zh-CN" altLang="en-US" sz="1600" b="1" dirty="0">
              <a:latin typeface="Times New Roman" panose="02020603050405020304"/>
              <a:ea typeface="黑体" panose="02010609060101010101" pitchFamily="49" charset="-122"/>
            </a:endParaRPr>
          </a:p>
        </p:txBody>
      </p:sp>
      <p:sp>
        <p:nvSpPr>
          <p:cNvPr id="44" name="文本框 9"/>
          <p:cNvSpPr txBox="1"/>
          <p:nvPr/>
        </p:nvSpPr>
        <p:spPr>
          <a:xfrm>
            <a:off x="3586298" y="2387234"/>
            <a:ext cx="242824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>
                <a:latin typeface="Times New Roman" panose="02020603050405020304"/>
                <a:ea typeface="黑体" panose="02010609060101010101" pitchFamily="49" charset="-122"/>
              </a:rPr>
              <a:t>疾病</a:t>
            </a:r>
            <a:r>
              <a:rPr lang="zh-CN" altLang="en-US" sz="4400" b="1" dirty="0">
                <a:latin typeface="Times New Roman" panose="02020603050405020304"/>
                <a:ea typeface="黑体" panose="02010609060101010101" pitchFamily="49" charset="-122"/>
              </a:rPr>
              <a:t>分类</a:t>
            </a:r>
            <a:endParaRPr lang="zh-CN" altLang="en-US" sz="4400" b="1" dirty="0">
              <a:latin typeface="Times New Roman" panose="02020603050405020304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6028" y="668258"/>
            <a:ext cx="8553927" cy="857250"/>
          </a:xfrm>
        </p:spPr>
        <p:txBody>
          <a:bodyPr/>
          <a:p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（三）国际疾病分类的应用意义</a:t>
            </a:r>
            <a:endParaRPr lang="zh-CN" altLang="en-US" sz="2400" b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5790" y="1903730"/>
            <a:ext cx="4545965" cy="1639570"/>
          </a:xfrm>
        </p:spPr>
        <p:txBody>
          <a:bodyPr/>
          <a:p>
            <a:pPr marL="0" indent="0" algn="l">
              <a:lnSpc>
                <a:spcPct val="150000"/>
              </a:lnSpc>
              <a:buNone/>
            </a:pP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原始资料</a:t>
            </a: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信息</a:t>
            </a: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150000"/>
              </a:lnSpc>
              <a:spcBef>
                <a:spcPts val="20"/>
              </a:spcBef>
              <a:spcAft>
                <a:spcPts val="0"/>
              </a:spcAft>
            </a:pP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疾病分类是医学信息标准化的工具</a:t>
            </a: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/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利于对数据进行存储、检索和分析</a:t>
            </a: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algn="l">
              <a:lnSpc>
                <a:spcPct val="150000"/>
              </a:lnSpc>
              <a:spcAft>
                <a:spcPts val="0"/>
              </a:spcAft>
              <a:buNone/>
            </a:pP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" name="文本占位符 21"/>
          <p:cNvSpPr txBox="1"/>
          <p:nvPr/>
        </p:nvSpPr>
        <p:spPr>
          <a:xfrm>
            <a:off x="2715204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>
            <a:off x="2362835" y="2249805"/>
            <a:ext cx="4876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5324475" y="1628140"/>
            <a:ext cx="3919855" cy="2522855"/>
          </a:xfrm>
          <a:prstGeom prst="rect">
            <a:avLst/>
          </a:prstGeom>
          <a:noFill/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  <p:txBody>
          <a:bodyPr wrap="square" rtlCol="0">
            <a:spAutoFit/>
          </a:bodyPr>
          <a:p>
            <a:endParaRPr lang="en-US" altLang="zh-CN"/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1) 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统计死亡原因</a:t>
            </a: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2)</a:t>
            </a: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监测疾病的发病率和患病率</a:t>
            </a:r>
            <a:endParaRPr lang="en-US" altLang="zh-CN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(3) 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国内与国际交流</a:t>
            </a: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(4) 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医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教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研病案资料检索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endParaRPr lang="en-US" altLang="zh-CN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(5) 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医院管理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(6) 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医疗费用支付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文本框 9"/>
          <p:cNvSpPr txBox="1"/>
          <p:nvPr/>
        </p:nvSpPr>
        <p:spPr>
          <a:xfrm>
            <a:off x="3894446" y="1293219"/>
            <a:ext cx="171450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 smtClean="0">
                <a:latin typeface="Times New Roman" panose="02020603050405020304"/>
                <a:ea typeface="黑体" panose="02010609060101010101" pitchFamily="49" charset="-122"/>
              </a:rPr>
              <a:t>第</a:t>
            </a:r>
            <a:r>
              <a:rPr lang="zh-CN" altLang="en-US" sz="4000" b="1" dirty="0" smtClean="0">
                <a:latin typeface="Times New Roman" panose="02020603050405020304"/>
                <a:ea typeface="黑体" panose="02010609060101010101" pitchFamily="49" charset="-122"/>
              </a:rPr>
              <a:t>二节</a:t>
            </a:r>
            <a:endParaRPr lang="en-US" altLang="zh-CN" sz="4000" b="1" dirty="0">
              <a:latin typeface="Times New Roman" panose="02020603050405020304"/>
              <a:ea typeface="黑体" panose="02010609060101010101" pitchFamily="49" charset="-122"/>
            </a:endParaRPr>
          </a:p>
        </p:txBody>
      </p:sp>
      <p:sp>
        <p:nvSpPr>
          <p:cNvPr id="38" name="文本框 9"/>
          <p:cNvSpPr txBox="1"/>
          <p:nvPr/>
        </p:nvSpPr>
        <p:spPr>
          <a:xfrm>
            <a:off x="1807510" y="2314843"/>
            <a:ext cx="579882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kern="0" dirty="0">
                <a:latin typeface="Times New Roman" panose="02020603050405020304"/>
                <a:ea typeface="黑体" panose="02010609060101010101" pitchFamily="49" charset="-122"/>
                <a:sym typeface="+mn-ea"/>
              </a:rPr>
              <a:t>国际疾病分类的基础知识</a:t>
            </a:r>
            <a:endParaRPr lang="en-US" altLang="zh-CN" sz="4000" b="1" dirty="0">
              <a:latin typeface="Times New Roman" panose="02020603050405020304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5218" y="680958"/>
            <a:ext cx="8553927" cy="857250"/>
          </a:xfrm>
        </p:spPr>
        <p:txBody>
          <a:bodyPr/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一、ICD-10的结构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5790" y="1635760"/>
            <a:ext cx="3692525" cy="2957830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p>
            <a:pPr eaLnBrk="1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 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第一卷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1" hangingPunct="1">
              <a:spcBef>
                <a:spcPts val="600"/>
              </a:spcBef>
              <a:buNone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内容类目表和四位数亚目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1" hangingPunct="1">
              <a:buNone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肿瘤形态学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fontAlgn="auto">
              <a:spcBef>
                <a:spcPts val="0"/>
              </a:spcBef>
              <a:buNone/>
            </a:pP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fontAlgn="auto">
              <a:spcBef>
                <a:spcPts val="0"/>
              </a:spcBef>
              <a:buNone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首先按照英文字母的顺序，然后是数字的大小顺序排列</a:t>
            </a:r>
            <a:endParaRPr lang="zh-CN" altLang="en-US" sz="2000" u="sng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4558665" y="1537970"/>
            <a:ext cx="4796790" cy="315087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p>
            <a:pPr eaLnBrk="1" hangingPunct="1">
              <a:buNone/>
            </a:pPr>
            <a:endParaRPr lang="en-US" altLang="zh-CN" sz="2000" b="1" dirty="0"/>
          </a:p>
          <a:p>
            <a:pPr eaLnBrk="1" hangingPunct="1">
              <a:buNone/>
            </a:pPr>
            <a:endParaRPr lang="en-US" altLang="zh-CN" sz="2000" b="1" dirty="0"/>
          </a:p>
          <a:p>
            <a:pPr eaLnBrk="1" hangingPunct="1">
              <a:buNone/>
            </a:pPr>
            <a:endParaRPr lang="zh-CN" altLang="en-US" sz="2000" b="1" dirty="0">
              <a:solidFill>
                <a:schemeClr val="tx1"/>
              </a:solidFill>
              <a:sym typeface="+mn-ea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 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第三卷</a:t>
            </a:r>
            <a:endParaRPr lang="en-US" altLang="zh-CN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索引1：疾病和损伤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性质和肿瘤形态学</a:t>
            </a:r>
            <a:endParaRPr lang="zh-CN" altLang="en-US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索引2：损伤的外部原因</a:t>
            </a:r>
            <a:endParaRPr lang="zh-CN" altLang="en-US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索引3：药物和化学制剂表</a:t>
            </a:r>
            <a:endParaRPr lang="zh-CN" altLang="en-US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buNone/>
            </a:pPr>
            <a:endParaRPr lang="zh-CN" altLang="en-US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buNone/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按汉语拼音-英文字母的顺序排列</a:t>
            </a:r>
            <a:endParaRPr lang="zh-CN" altLang="en-US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buNone/>
            </a:pPr>
            <a:endParaRPr lang="zh-CN" altLang="en-US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0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endParaRPr lang="en-US" altLang="zh-CN" sz="2000" b="1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</a:t>
            </a:r>
            <a:r>
              <a:rPr lang="en-US" altLang="zh-CN" sz="20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zh-CN" altLang="en-US" sz="2000" b="1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0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</a:t>
            </a:r>
            <a:endParaRPr lang="zh-CN" altLang="en-US" sz="2000" b="1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4312285" y="1583690"/>
            <a:ext cx="0" cy="3070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5790" y="680085"/>
            <a:ext cx="8554085" cy="613410"/>
          </a:xfrm>
        </p:spPr>
        <p:txBody>
          <a:bodyPr/>
          <a:p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二、</a:t>
            </a: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ICD-10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中的专用术语、符号和缩略语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64235" y="1415415"/>
            <a:ext cx="7823200" cy="3516630"/>
          </a:xfrm>
        </p:spPr>
        <p:txBody>
          <a:bodyPr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1" lang="zh-CN" altLang="en-US" sz="2000" kern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kumimoji="1" lang="en-US" altLang="zh-CN" sz="2000" kern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 </a:t>
            </a:r>
            <a:r>
              <a:rPr kumimoji="1" lang="zh-CN" altLang="en-US" sz="2000" kern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类目：指三位数编码，包括一个字母和两位数字。</a:t>
            </a:r>
            <a:endParaRPr kumimoji="1" lang="zh-CN" alt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1" lang="zh-CN" altLang="en-US" sz="2000" kern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kumimoji="1" lang="en-US" altLang="zh-CN" sz="2000" kern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 </a:t>
            </a:r>
            <a:r>
              <a:rPr kumimoji="1" lang="zh-CN" altLang="en-US" sz="2000" kern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亚目：指四位数编码，包括一个字母、三位数字和一个小数点。</a:t>
            </a:r>
            <a:r>
              <a:rPr kumimoji="1" lang="en-US" altLang="zh-CN" sz="2000" kern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</a:t>
            </a:r>
            <a:endParaRPr kumimoji="1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1" lang="zh-CN" altLang="en-US" sz="2000" kern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kumimoji="1" lang="en-US" altLang="zh-CN" sz="2000" kern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 </a:t>
            </a:r>
            <a:r>
              <a:rPr kumimoji="1" lang="zh-CN" altLang="en-US" sz="2000" kern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细目：指五位数编码，包括一个字母、四位数字和一个小数点。</a:t>
            </a:r>
            <a:endParaRPr kumimoji="1" lang="en-US" altLang="zh-CN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1" lang="en-US" altLang="zh-CN" sz="2000" kern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S02           </a:t>
            </a:r>
            <a:r>
              <a:rPr kumimoji="1" lang="zh-CN" altLang="en-US" sz="2000" kern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类目</a:t>
            </a:r>
            <a:r>
              <a:rPr kumimoji="1" lang="en-US" altLang="zh-CN" sz="2000" kern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</a:t>
            </a:r>
            <a:endParaRPr kumimoji="1" lang="en-US" altLang="zh-CN" sz="2000" kern="0" noProof="0" dirty="0" smtClean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1" lang="en-US" altLang="zh-CN" sz="2000" kern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S02.0           </a:t>
            </a:r>
            <a:r>
              <a:rPr kumimoji="1" lang="zh-CN" altLang="en-US" sz="2000" kern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亚目</a:t>
            </a:r>
            <a:r>
              <a:rPr kumimoji="1" lang="en-US" altLang="zh-CN" sz="2000" kern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</a:t>
            </a:r>
            <a:endParaRPr kumimoji="1" lang="en-US" altLang="zh-CN" sz="2000" kern="0" noProof="0" dirty="0" smtClean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1" lang="en-US" altLang="zh-CN" sz="2000" kern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S02.01           </a:t>
            </a:r>
            <a:r>
              <a:rPr kumimoji="1" lang="zh-CN" altLang="en-US" sz="2000" kern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细目</a:t>
            </a:r>
            <a:endParaRPr kumimoji="1" lang="en-US" altLang="zh-CN" sz="2000" kern="0" noProof="0" dirty="0" smtClean="0">
              <a:ln>
                <a:noFill/>
              </a:ln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r>
              <a:rPr kumimoji="1" lang="en-US" altLang="zh-CN" sz="2000" kern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</a:t>
            </a:r>
            <a:r>
              <a:rPr kumimoji="1" lang="zh-CN" altLang="en-US" sz="2000" kern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（顶骨开放性骨</a:t>
            </a:r>
            <a:r>
              <a:rPr kumimoji="1" lang="zh-CN" altLang="en-US" sz="2000" kern="0" noProof="0" dirty="0" smtClean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折）</a:t>
            </a: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cxnSp>
        <p:nvCxnSpPr>
          <p:cNvPr id="6" name="直接箭头连接符 5"/>
          <p:cNvCxnSpPr/>
          <p:nvPr/>
        </p:nvCxnSpPr>
        <p:spPr>
          <a:xfrm flipV="1">
            <a:off x="2082800" y="3115945"/>
            <a:ext cx="596900" cy="120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箭头连接符 6"/>
          <p:cNvCxnSpPr/>
          <p:nvPr/>
        </p:nvCxnSpPr>
        <p:spPr>
          <a:xfrm flipV="1">
            <a:off x="2270125" y="3592830"/>
            <a:ext cx="596900" cy="120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 flipV="1">
            <a:off x="2385695" y="4033520"/>
            <a:ext cx="596900" cy="120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5790" y="680085"/>
            <a:ext cx="8554085" cy="528320"/>
          </a:xfrm>
        </p:spPr>
        <p:txBody>
          <a:bodyPr/>
          <a:p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lang="en-US" altLang="zh-CN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 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残余类目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50198" y="1293496"/>
            <a:ext cx="8553927" cy="3394472"/>
          </a:xfrm>
        </p:spPr>
        <p:txBody>
          <a:bodyPr/>
          <a:p>
            <a:pPr eaLnBrk="1" hangingPunct="1">
              <a:buNone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定义：指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标题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含有“其他”和“未特指”字样的亚目。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buNone/>
            </a:pP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buNone/>
            </a:pP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K81.8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其他胆囊炎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buNone/>
            </a:pP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K81.9 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胆囊炎，未特指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buNone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K86.1 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其他慢性胰腺炎 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buNone/>
            </a:pP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buNone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残余类目的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性质：是分类那些不能归类到该类目其他特指亚目的疾病。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eaLnBrk="1" hangingPunct="1">
              <a:buNone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            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此种亚目所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代表信息的特异性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差。   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5790" y="680085"/>
            <a:ext cx="8554085" cy="528320"/>
          </a:xfrm>
        </p:spPr>
        <p:txBody>
          <a:bodyPr/>
          <a:p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</a:t>
            </a:r>
            <a:r>
              <a:rPr lang="en-US" altLang="zh-CN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 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残余类目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50198" y="1293496"/>
            <a:ext cx="8553927" cy="3394472"/>
          </a:xfrm>
        </p:spPr>
        <p:txBody>
          <a:bodyPr/>
          <a:p>
            <a:pPr eaLnBrk="1" hangingPunct="1">
              <a:buNone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定义：指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标题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含有“其他”和“未特指”字样的亚目。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buNone/>
            </a:pP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buNone/>
            </a:pP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K81.8   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其他胆囊炎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buNone/>
            </a:pP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K81.9   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胆囊炎，未特指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buNone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K86.1   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其他慢性胰腺炎 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buNone/>
            </a:pP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buNone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残余类目的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性质：是分类那些不能归类到该类目其他特指亚目的疾病。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eaLnBrk="1" hangingPunct="1">
              <a:buNone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            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此种亚目所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代表信息的特异性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差。   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5790" y="680085"/>
            <a:ext cx="8554085" cy="528320"/>
          </a:xfrm>
        </p:spPr>
        <p:txBody>
          <a:bodyPr/>
          <a:p>
            <a:r>
              <a:rPr kumimoji="1" lang="zh-CN" altLang="en-US" sz="2000" b="1" kern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</a:t>
            </a:r>
            <a:r>
              <a:rPr kumimoji="1" lang="en-US" altLang="zh-CN" sz="2000" b="1" kern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. </a:t>
            </a:r>
            <a:r>
              <a:rPr kumimoji="1" lang="zh-CN" altLang="en-US" sz="2000" b="1" kern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双重分类（星剑号分类系统）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50198" y="1293496"/>
            <a:ext cx="8553927" cy="3394472"/>
          </a:xfrm>
        </p:spPr>
        <p:txBody>
          <a:bodyPr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kumimoji="1" lang="zh-CN" altLang="en-US" sz="2000" kern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指星号及剑号编码，剑号表明疾病的原因，星号表明疾病的临床表现。</a:t>
            </a:r>
            <a:endParaRPr kumimoji="1" lang="zh-CN" altLang="en-US" sz="2000" b="0" i="0" u="none" strike="noStrike" kern="0" cap="none" spc="0" normalizeH="0" baseline="0" noProof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endParaRPr kumimoji="1" lang="zh-CN" altLang="en-US" sz="2000" b="0" i="0" u="none" strike="noStrike" kern="0" cap="none" spc="0" normalizeH="0" baseline="0" noProof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kumimoji="1" lang="zh-CN" altLang="en-US" sz="2000" kern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结核性乳突炎</a:t>
            </a:r>
            <a:endParaRPr kumimoji="1" lang="zh-CN" altLang="en-US" sz="2000" b="0" i="0" u="none" strike="noStrike" kern="0" cap="none" spc="0" normalizeH="0" baseline="0" noProof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kumimoji="1" lang="zh-CN" altLang="en-US" sz="2000" kern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kumimoji="1" lang="en-US" altLang="zh-CN" sz="2000" kern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A18.0†  </a:t>
            </a:r>
            <a:r>
              <a:rPr kumimoji="1" lang="zh-CN" altLang="en-US" sz="2000" kern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表示疾病由结核杆菌所致</a:t>
            </a:r>
            <a:endParaRPr kumimoji="1" lang="zh-CN" altLang="en-US" sz="2000" b="0" i="0" u="none" strike="noStrike" kern="0" cap="none" spc="0" normalizeH="0" baseline="0" noProof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kumimoji="1" lang="en-US" altLang="zh-CN" sz="2000" kern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H75.0*  </a:t>
            </a:r>
            <a:r>
              <a:rPr kumimoji="1" lang="zh-CN" altLang="en-US" sz="2000" kern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表明疾病的临床表现为乳突炎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zh-CN" sz="2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**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在我国，剑号编码和星号编码要同时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使用。在ICD-10索引中剑号编码总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是列在星号编码的前面，具体病案的疾病编码应按照主要诊断的定义选择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</a:rPr>
              <a:t>哪一个编码作主要编码。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None/>
              <a:defRPr/>
            </a:pP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5790" y="680085"/>
            <a:ext cx="8554085" cy="528320"/>
          </a:xfrm>
        </p:spPr>
        <p:txBody>
          <a:bodyPr/>
          <a:p>
            <a:r>
              <a:rPr kumimoji="1" lang="en-US" altLang="zh-CN" sz="2000" b="1" kern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6. </a:t>
            </a:r>
            <a:r>
              <a:rPr kumimoji="1" lang="zh-CN" altLang="en-US" sz="2000" b="1" kern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合并编码</a:t>
            </a:r>
            <a:r>
              <a:rPr kumimoji="1" lang="en-US" altLang="zh-CN" sz="2000" b="1" kern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49960" y="1293495"/>
            <a:ext cx="7823200" cy="3394710"/>
          </a:xfrm>
        </p:spPr>
        <p:txBody>
          <a:bodyPr/>
          <a:p>
            <a:pPr eaLnBrk="1" latinLnBrk="0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定义：当两个疾病诊断或者一个疾病诊断伴有相关的临床表现被分类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eaLnBrk="1" latinLnBrk="0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到一个编码时，这个编码称之为合并编码。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eaLnBrk="1" latinLnBrk="0" hangingPunct="1">
              <a:lnSpc>
                <a:spcPct val="150000"/>
              </a:lnSpc>
              <a:spcBef>
                <a:spcPct val="0"/>
              </a:spcBef>
              <a:buNone/>
            </a:pP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eaLnBrk="1" hangingPunct="1">
              <a:buNone/>
            </a:pP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慢性胆囊炎伴胆石症              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K80.1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buNone/>
            </a:pP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肾衰竭                                  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N19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buNone/>
            </a:pP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高血压性肾病                        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I12.9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buNone/>
            </a:pP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高血压性肾病伴肾衰竭          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I12.0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latinLnBrk="0" hangingPunct="1">
              <a:lnSpc>
                <a:spcPct val="150000"/>
              </a:lnSpc>
              <a:spcBef>
                <a:spcPct val="0"/>
              </a:spcBef>
              <a:buNone/>
            </a:pP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Freeform 8" descr="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"/>
          <p:cNvSpPr/>
          <p:nvPr/>
        </p:nvSpPr>
        <p:spPr bwMode="auto">
          <a:xfrm>
            <a:off x="4763733" y="1190044"/>
            <a:ext cx="1052740" cy="1165225"/>
          </a:xfrm>
          <a:custGeom>
            <a:avLst/>
            <a:gdLst>
              <a:gd name="T0" fmla="*/ 638 w 638"/>
              <a:gd name="T1" fmla="*/ 551 h 734"/>
              <a:gd name="T2" fmla="*/ 638 w 638"/>
              <a:gd name="T3" fmla="*/ 182 h 734"/>
              <a:gd name="T4" fmla="*/ 319 w 638"/>
              <a:gd name="T5" fmla="*/ 0 h 734"/>
              <a:gd name="T6" fmla="*/ 0 w 638"/>
              <a:gd name="T7" fmla="*/ 182 h 734"/>
              <a:gd name="T8" fmla="*/ 0 w 638"/>
              <a:gd name="T9" fmla="*/ 551 h 734"/>
              <a:gd name="T10" fmla="*/ 319 w 638"/>
              <a:gd name="T11" fmla="*/ 734 h 734"/>
              <a:gd name="T12" fmla="*/ 638 w 638"/>
              <a:gd name="T13" fmla="*/ 551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8" h="734">
                <a:moveTo>
                  <a:pt x="638" y="551"/>
                </a:moveTo>
                <a:lnTo>
                  <a:pt x="638" y="182"/>
                </a:lnTo>
                <a:lnTo>
                  <a:pt x="319" y="0"/>
                </a:lnTo>
                <a:lnTo>
                  <a:pt x="0" y="182"/>
                </a:lnTo>
                <a:lnTo>
                  <a:pt x="0" y="551"/>
                </a:lnTo>
                <a:lnTo>
                  <a:pt x="319" y="734"/>
                </a:lnTo>
                <a:lnTo>
                  <a:pt x="638" y="551"/>
                </a:lnTo>
                <a:close/>
              </a:path>
            </a:pathLst>
          </a:custGeom>
          <a:solidFill>
            <a:srgbClr val="296FA5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225" name="Freeform 9" descr="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"/>
          <p:cNvSpPr/>
          <p:nvPr/>
        </p:nvSpPr>
        <p:spPr bwMode="auto">
          <a:xfrm>
            <a:off x="3684592" y="1201474"/>
            <a:ext cx="1052740" cy="1165225"/>
          </a:xfrm>
          <a:custGeom>
            <a:avLst/>
            <a:gdLst>
              <a:gd name="T0" fmla="*/ 638 w 638"/>
              <a:gd name="T1" fmla="*/ 551 h 734"/>
              <a:gd name="T2" fmla="*/ 638 w 638"/>
              <a:gd name="T3" fmla="*/ 182 h 734"/>
              <a:gd name="T4" fmla="*/ 319 w 638"/>
              <a:gd name="T5" fmla="*/ 0 h 734"/>
              <a:gd name="T6" fmla="*/ 0 w 638"/>
              <a:gd name="T7" fmla="*/ 182 h 734"/>
              <a:gd name="T8" fmla="*/ 0 w 638"/>
              <a:gd name="T9" fmla="*/ 551 h 734"/>
              <a:gd name="T10" fmla="*/ 319 w 638"/>
              <a:gd name="T11" fmla="*/ 734 h 734"/>
              <a:gd name="T12" fmla="*/ 638 w 638"/>
              <a:gd name="T13" fmla="*/ 551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8" h="734">
                <a:moveTo>
                  <a:pt x="638" y="551"/>
                </a:moveTo>
                <a:lnTo>
                  <a:pt x="638" y="182"/>
                </a:lnTo>
                <a:lnTo>
                  <a:pt x="319" y="0"/>
                </a:lnTo>
                <a:lnTo>
                  <a:pt x="0" y="182"/>
                </a:lnTo>
                <a:lnTo>
                  <a:pt x="0" y="551"/>
                </a:lnTo>
                <a:lnTo>
                  <a:pt x="319" y="734"/>
                </a:lnTo>
                <a:lnTo>
                  <a:pt x="638" y="551"/>
                </a:lnTo>
                <a:close/>
              </a:path>
            </a:pathLst>
          </a:custGeom>
          <a:solidFill>
            <a:srgbClr val="52B8DA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226" name="Freeform 10" descr="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"/>
          <p:cNvSpPr/>
          <p:nvPr/>
        </p:nvSpPr>
        <p:spPr bwMode="auto">
          <a:xfrm>
            <a:off x="4763733" y="2998524"/>
            <a:ext cx="1052740" cy="1165225"/>
          </a:xfrm>
          <a:custGeom>
            <a:avLst/>
            <a:gdLst>
              <a:gd name="T0" fmla="*/ 638 w 638"/>
              <a:gd name="T1" fmla="*/ 552 h 734"/>
              <a:gd name="T2" fmla="*/ 638 w 638"/>
              <a:gd name="T3" fmla="*/ 183 h 734"/>
              <a:gd name="T4" fmla="*/ 319 w 638"/>
              <a:gd name="T5" fmla="*/ 0 h 734"/>
              <a:gd name="T6" fmla="*/ 0 w 638"/>
              <a:gd name="T7" fmla="*/ 183 h 734"/>
              <a:gd name="T8" fmla="*/ 0 w 638"/>
              <a:gd name="T9" fmla="*/ 552 h 734"/>
              <a:gd name="T10" fmla="*/ 319 w 638"/>
              <a:gd name="T11" fmla="*/ 734 h 734"/>
              <a:gd name="T12" fmla="*/ 638 w 638"/>
              <a:gd name="T13" fmla="*/ 552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8" h="734">
                <a:moveTo>
                  <a:pt x="638" y="552"/>
                </a:moveTo>
                <a:lnTo>
                  <a:pt x="638" y="183"/>
                </a:lnTo>
                <a:lnTo>
                  <a:pt x="319" y="0"/>
                </a:lnTo>
                <a:lnTo>
                  <a:pt x="0" y="183"/>
                </a:lnTo>
                <a:lnTo>
                  <a:pt x="0" y="552"/>
                </a:lnTo>
                <a:lnTo>
                  <a:pt x="319" y="734"/>
                </a:lnTo>
                <a:lnTo>
                  <a:pt x="638" y="552"/>
                </a:lnTo>
                <a:close/>
              </a:path>
            </a:pathLst>
          </a:custGeom>
          <a:solidFill>
            <a:srgbClr val="296FA5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227" name="Freeform 11" descr="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"/>
          <p:cNvSpPr/>
          <p:nvPr/>
        </p:nvSpPr>
        <p:spPr bwMode="auto">
          <a:xfrm>
            <a:off x="3684592" y="2998524"/>
            <a:ext cx="1052740" cy="1165225"/>
          </a:xfrm>
          <a:custGeom>
            <a:avLst/>
            <a:gdLst>
              <a:gd name="T0" fmla="*/ 638 w 638"/>
              <a:gd name="T1" fmla="*/ 552 h 734"/>
              <a:gd name="T2" fmla="*/ 638 w 638"/>
              <a:gd name="T3" fmla="*/ 183 h 734"/>
              <a:gd name="T4" fmla="*/ 319 w 638"/>
              <a:gd name="T5" fmla="*/ 0 h 734"/>
              <a:gd name="T6" fmla="*/ 0 w 638"/>
              <a:gd name="T7" fmla="*/ 183 h 734"/>
              <a:gd name="T8" fmla="*/ 0 w 638"/>
              <a:gd name="T9" fmla="*/ 552 h 734"/>
              <a:gd name="T10" fmla="*/ 319 w 638"/>
              <a:gd name="T11" fmla="*/ 734 h 734"/>
              <a:gd name="T12" fmla="*/ 638 w 638"/>
              <a:gd name="T13" fmla="*/ 552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8" h="734">
                <a:moveTo>
                  <a:pt x="638" y="552"/>
                </a:moveTo>
                <a:lnTo>
                  <a:pt x="638" y="183"/>
                </a:lnTo>
                <a:lnTo>
                  <a:pt x="319" y="0"/>
                </a:lnTo>
                <a:lnTo>
                  <a:pt x="0" y="183"/>
                </a:lnTo>
                <a:lnTo>
                  <a:pt x="0" y="552"/>
                </a:lnTo>
                <a:lnTo>
                  <a:pt x="319" y="734"/>
                </a:lnTo>
                <a:lnTo>
                  <a:pt x="638" y="552"/>
                </a:lnTo>
                <a:close/>
              </a:path>
            </a:pathLst>
          </a:custGeom>
          <a:solidFill>
            <a:srgbClr val="52B8DA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228" name="Freeform 12" descr="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"/>
          <p:cNvSpPr/>
          <p:nvPr/>
        </p:nvSpPr>
        <p:spPr bwMode="auto">
          <a:xfrm>
            <a:off x="3145020" y="2099999"/>
            <a:ext cx="1051091" cy="1165225"/>
          </a:xfrm>
          <a:custGeom>
            <a:avLst/>
            <a:gdLst>
              <a:gd name="T0" fmla="*/ 319 w 637"/>
              <a:gd name="T1" fmla="*/ 0 h 734"/>
              <a:gd name="T2" fmla="*/ 0 w 637"/>
              <a:gd name="T3" fmla="*/ 182 h 734"/>
              <a:gd name="T4" fmla="*/ 0 w 637"/>
              <a:gd name="T5" fmla="*/ 551 h 734"/>
              <a:gd name="T6" fmla="*/ 319 w 637"/>
              <a:gd name="T7" fmla="*/ 734 h 734"/>
              <a:gd name="T8" fmla="*/ 637 w 637"/>
              <a:gd name="T9" fmla="*/ 551 h 734"/>
              <a:gd name="T10" fmla="*/ 637 w 637"/>
              <a:gd name="T11" fmla="*/ 182 h 734"/>
              <a:gd name="T12" fmla="*/ 319 w 637"/>
              <a:gd name="T13" fmla="*/ 0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7" h="734">
                <a:moveTo>
                  <a:pt x="319" y="0"/>
                </a:moveTo>
                <a:lnTo>
                  <a:pt x="0" y="182"/>
                </a:lnTo>
                <a:lnTo>
                  <a:pt x="0" y="551"/>
                </a:lnTo>
                <a:lnTo>
                  <a:pt x="319" y="734"/>
                </a:lnTo>
                <a:lnTo>
                  <a:pt x="637" y="551"/>
                </a:lnTo>
                <a:lnTo>
                  <a:pt x="637" y="182"/>
                </a:lnTo>
                <a:lnTo>
                  <a:pt x="319" y="0"/>
                </a:lnTo>
                <a:close/>
              </a:path>
            </a:pathLst>
          </a:custGeom>
          <a:solidFill>
            <a:srgbClr val="296FA5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229" name="Freeform 13" descr="e7d195523061f1c09e9d68d7cf438b91ef959ecb14fc25d26BBA7F7DBC18E55DFF4014AF651F0BF2569D4B6C1DA7F1A4683A481403BD872FC687266AD13265C1DE7C373772FD8728ABDD69ADD03BFF5BE2862BC891DBB79E53A4D67CC8AD876D42BB51D32F7D842AB78BD1626C988249F332F6147B6EF66202CB291907DE6A1BCDA17BA73251EC53F9F674F60FB5778C4D72A2A95AE51CA0"/>
          <p:cNvSpPr/>
          <p:nvPr/>
        </p:nvSpPr>
        <p:spPr bwMode="auto">
          <a:xfrm>
            <a:off x="5303303" y="2099999"/>
            <a:ext cx="1052740" cy="1165225"/>
          </a:xfrm>
          <a:custGeom>
            <a:avLst/>
            <a:gdLst>
              <a:gd name="T0" fmla="*/ 638 w 638"/>
              <a:gd name="T1" fmla="*/ 551 h 734"/>
              <a:gd name="T2" fmla="*/ 638 w 638"/>
              <a:gd name="T3" fmla="*/ 182 h 734"/>
              <a:gd name="T4" fmla="*/ 319 w 638"/>
              <a:gd name="T5" fmla="*/ 0 h 734"/>
              <a:gd name="T6" fmla="*/ 0 w 638"/>
              <a:gd name="T7" fmla="*/ 182 h 734"/>
              <a:gd name="T8" fmla="*/ 0 w 638"/>
              <a:gd name="T9" fmla="*/ 551 h 734"/>
              <a:gd name="T10" fmla="*/ 319 w 638"/>
              <a:gd name="T11" fmla="*/ 734 h 734"/>
              <a:gd name="T12" fmla="*/ 638 w 638"/>
              <a:gd name="T13" fmla="*/ 551 h 7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38" h="734">
                <a:moveTo>
                  <a:pt x="638" y="551"/>
                </a:moveTo>
                <a:lnTo>
                  <a:pt x="638" y="182"/>
                </a:lnTo>
                <a:lnTo>
                  <a:pt x="319" y="0"/>
                </a:lnTo>
                <a:lnTo>
                  <a:pt x="0" y="182"/>
                </a:lnTo>
                <a:lnTo>
                  <a:pt x="0" y="551"/>
                </a:lnTo>
                <a:lnTo>
                  <a:pt x="319" y="734"/>
                </a:lnTo>
                <a:lnTo>
                  <a:pt x="638" y="551"/>
                </a:lnTo>
                <a:close/>
              </a:path>
            </a:pathLst>
          </a:custGeom>
          <a:solidFill>
            <a:srgbClr val="52B8DA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230" name="矩形 229" descr="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"/>
          <p:cNvSpPr/>
          <p:nvPr/>
        </p:nvSpPr>
        <p:spPr>
          <a:xfrm>
            <a:off x="1495631" y="1337422"/>
            <a:ext cx="1958219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lt"/>
              </a:rPr>
              <a:t>方括号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</p:txBody>
      </p:sp>
      <p:sp>
        <p:nvSpPr>
          <p:cNvPr id="231" name="矩形 230" descr="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"/>
          <p:cNvSpPr/>
          <p:nvPr/>
        </p:nvSpPr>
        <p:spPr>
          <a:xfrm>
            <a:off x="152400" y="987425"/>
            <a:ext cx="2314575" cy="1337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方括号中的词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为同义词、代用词、注释短语或指示短语。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232" name="矩形 231" descr="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"/>
          <p:cNvSpPr/>
          <p:nvPr/>
        </p:nvSpPr>
        <p:spPr>
          <a:xfrm>
            <a:off x="1132964" y="2291519"/>
            <a:ext cx="1958219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lt"/>
              </a:rPr>
              <a:t>菱形号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</p:txBody>
      </p:sp>
      <p:sp>
        <p:nvSpPr>
          <p:cNvPr id="234" name="矩形 233" descr="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"/>
          <p:cNvSpPr/>
          <p:nvPr/>
        </p:nvSpPr>
        <p:spPr>
          <a:xfrm>
            <a:off x="1495486" y="3242204"/>
            <a:ext cx="1958219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lt"/>
              </a:rPr>
              <a:t>剑号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</p:txBody>
      </p:sp>
      <p:sp>
        <p:nvSpPr>
          <p:cNvPr id="236" name="矩形 235" descr="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"/>
          <p:cNvSpPr/>
          <p:nvPr/>
        </p:nvSpPr>
        <p:spPr>
          <a:xfrm>
            <a:off x="5969050" y="1324722"/>
            <a:ext cx="1958219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lt"/>
              </a:rPr>
              <a:t>圆括号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</p:txBody>
      </p:sp>
      <p:sp>
        <p:nvSpPr>
          <p:cNvPr id="237" name="矩形 236" descr="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"/>
          <p:cNvSpPr/>
          <p:nvPr/>
        </p:nvSpPr>
        <p:spPr>
          <a:xfrm>
            <a:off x="7138670" y="699770"/>
            <a:ext cx="2169160" cy="2168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rgbClr val="E7E6E6">
                  <a:lumMod val="10000"/>
                </a:srgbClr>
              </a:buClr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圆括号中的词为辅助性的修饰词，不管它是否出现在一个诊断当中，都不影响其编码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38" name="矩形 237" descr="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"/>
          <p:cNvSpPr/>
          <p:nvPr/>
        </p:nvSpPr>
        <p:spPr>
          <a:xfrm>
            <a:off x="6413180" y="2295825"/>
            <a:ext cx="1958219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sym typeface="+mn-lt"/>
              </a:rPr>
              <a:t>井号</a:t>
            </a: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</p:txBody>
      </p:sp>
      <p:sp>
        <p:nvSpPr>
          <p:cNvPr id="240" name="矩形 239" descr="e7d195523061f1c09e9d68d7cf438b91ef959ecb14fc25d26BBA7F7DBC18E55DFF4014AF651F0BF2569D4B6C1DA7F1A4683A481403BD872FC687266AD13265C1DE7C373772FD8728ABDD69ADD03BFF5BE2862BC891DBB79EF84BF418A889B226CF9C0CB1BFFED779B0ECBE1C944F05400A013ADFFA7A2B3CCAAF7701251FF12675319688C370005A869A8358FC9497EA"/>
          <p:cNvSpPr/>
          <p:nvPr/>
        </p:nvSpPr>
        <p:spPr>
          <a:xfrm>
            <a:off x="5969050" y="3242204"/>
            <a:ext cx="1958219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lt"/>
              </a:rPr>
              <a:t>星号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sym typeface="+mn-lt"/>
            </a:endParaRPr>
          </a:p>
        </p:txBody>
      </p:sp>
      <p:grpSp>
        <p:nvGrpSpPr>
          <p:cNvPr id="43" name="Group 152"/>
          <p:cNvGrpSpPr/>
          <p:nvPr/>
        </p:nvGrpSpPr>
        <p:grpSpPr>
          <a:xfrm>
            <a:off x="4038195" y="1530330"/>
            <a:ext cx="298662" cy="434975"/>
            <a:chOff x="4222750" y="2166938"/>
            <a:chExt cx="287338" cy="434975"/>
          </a:xfrm>
          <a:solidFill>
            <a:schemeClr val="bg1"/>
          </a:solidFill>
        </p:grpSpPr>
        <p:sp>
          <p:nvSpPr>
            <p:cNvPr id="44" name="Freeform 270"/>
            <p:cNvSpPr/>
            <p:nvPr/>
          </p:nvSpPr>
          <p:spPr bwMode="auto">
            <a:xfrm>
              <a:off x="4252913" y="2197100"/>
              <a:ext cx="228600" cy="11113"/>
            </a:xfrm>
            <a:custGeom>
              <a:avLst/>
              <a:gdLst>
                <a:gd name="T0" fmla="*/ 297 w 304"/>
                <a:gd name="T1" fmla="*/ 16 h 16"/>
                <a:gd name="T2" fmla="*/ 7 w 304"/>
                <a:gd name="T3" fmla="*/ 16 h 16"/>
                <a:gd name="T4" fmla="*/ 0 w 304"/>
                <a:gd name="T5" fmla="*/ 8 h 16"/>
                <a:gd name="T6" fmla="*/ 7 w 304"/>
                <a:gd name="T7" fmla="*/ 0 h 16"/>
                <a:gd name="T8" fmla="*/ 297 w 304"/>
                <a:gd name="T9" fmla="*/ 0 h 16"/>
                <a:gd name="T10" fmla="*/ 304 w 304"/>
                <a:gd name="T11" fmla="*/ 8 h 16"/>
                <a:gd name="T12" fmla="*/ 297 w 304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4" h="16">
                  <a:moveTo>
                    <a:pt x="297" y="16"/>
                  </a:moveTo>
                  <a:cubicBezTo>
                    <a:pt x="7" y="16"/>
                    <a:pt x="7" y="16"/>
                    <a:pt x="7" y="16"/>
                  </a:cubicBezTo>
                  <a:cubicBezTo>
                    <a:pt x="3" y="16"/>
                    <a:pt x="0" y="12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301" y="0"/>
                    <a:pt x="304" y="4"/>
                    <a:pt x="304" y="8"/>
                  </a:cubicBezTo>
                  <a:cubicBezTo>
                    <a:pt x="304" y="12"/>
                    <a:pt x="301" y="16"/>
                    <a:pt x="297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endParaRPr>
            </a:p>
          </p:txBody>
        </p:sp>
        <p:sp>
          <p:nvSpPr>
            <p:cNvPr id="45" name="Freeform 271"/>
            <p:cNvSpPr/>
            <p:nvPr/>
          </p:nvSpPr>
          <p:spPr bwMode="auto">
            <a:xfrm>
              <a:off x="4252913" y="2241550"/>
              <a:ext cx="228600" cy="11113"/>
            </a:xfrm>
            <a:custGeom>
              <a:avLst/>
              <a:gdLst>
                <a:gd name="T0" fmla="*/ 297 w 304"/>
                <a:gd name="T1" fmla="*/ 15 h 15"/>
                <a:gd name="T2" fmla="*/ 7 w 304"/>
                <a:gd name="T3" fmla="*/ 15 h 15"/>
                <a:gd name="T4" fmla="*/ 0 w 304"/>
                <a:gd name="T5" fmla="*/ 8 h 15"/>
                <a:gd name="T6" fmla="*/ 7 w 304"/>
                <a:gd name="T7" fmla="*/ 0 h 15"/>
                <a:gd name="T8" fmla="*/ 297 w 304"/>
                <a:gd name="T9" fmla="*/ 0 h 15"/>
                <a:gd name="T10" fmla="*/ 304 w 304"/>
                <a:gd name="T11" fmla="*/ 8 h 15"/>
                <a:gd name="T12" fmla="*/ 297 w 304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4" h="15">
                  <a:moveTo>
                    <a:pt x="297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301" y="0"/>
                    <a:pt x="304" y="3"/>
                    <a:pt x="304" y="8"/>
                  </a:cubicBezTo>
                  <a:cubicBezTo>
                    <a:pt x="304" y="12"/>
                    <a:pt x="301" y="15"/>
                    <a:pt x="297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endParaRPr>
            </a:p>
          </p:txBody>
        </p:sp>
        <p:sp>
          <p:nvSpPr>
            <p:cNvPr id="46" name="Freeform 272"/>
            <p:cNvSpPr/>
            <p:nvPr/>
          </p:nvSpPr>
          <p:spPr bwMode="auto">
            <a:xfrm>
              <a:off x="4260850" y="2287588"/>
              <a:ext cx="212725" cy="11113"/>
            </a:xfrm>
            <a:custGeom>
              <a:avLst/>
              <a:gdLst>
                <a:gd name="T0" fmla="*/ 276 w 284"/>
                <a:gd name="T1" fmla="*/ 15 h 15"/>
                <a:gd name="T2" fmla="*/ 8 w 284"/>
                <a:gd name="T3" fmla="*/ 15 h 15"/>
                <a:gd name="T4" fmla="*/ 0 w 284"/>
                <a:gd name="T5" fmla="*/ 7 h 15"/>
                <a:gd name="T6" fmla="*/ 8 w 284"/>
                <a:gd name="T7" fmla="*/ 0 h 15"/>
                <a:gd name="T8" fmla="*/ 276 w 284"/>
                <a:gd name="T9" fmla="*/ 0 h 15"/>
                <a:gd name="T10" fmla="*/ 284 w 284"/>
                <a:gd name="T11" fmla="*/ 7 h 15"/>
                <a:gd name="T12" fmla="*/ 276 w 284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4" h="15">
                  <a:moveTo>
                    <a:pt x="276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4" y="15"/>
                    <a:pt x="0" y="11"/>
                    <a:pt x="0" y="7"/>
                  </a:cubicBezTo>
                  <a:cubicBezTo>
                    <a:pt x="0" y="3"/>
                    <a:pt x="4" y="0"/>
                    <a:pt x="8" y="0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280" y="0"/>
                    <a:pt x="284" y="3"/>
                    <a:pt x="284" y="7"/>
                  </a:cubicBezTo>
                  <a:cubicBezTo>
                    <a:pt x="284" y="11"/>
                    <a:pt x="280" y="15"/>
                    <a:pt x="27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endParaRPr>
            </a:p>
          </p:txBody>
        </p:sp>
        <p:sp>
          <p:nvSpPr>
            <p:cNvPr id="47" name="Freeform 273"/>
            <p:cNvSpPr/>
            <p:nvPr/>
          </p:nvSpPr>
          <p:spPr bwMode="auto">
            <a:xfrm>
              <a:off x="4292600" y="2332038"/>
              <a:ext cx="149225" cy="11113"/>
            </a:xfrm>
            <a:custGeom>
              <a:avLst/>
              <a:gdLst>
                <a:gd name="T0" fmla="*/ 191 w 198"/>
                <a:gd name="T1" fmla="*/ 15 h 15"/>
                <a:gd name="T2" fmla="*/ 7 w 198"/>
                <a:gd name="T3" fmla="*/ 15 h 15"/>
                <a:gd name="T4" fmla="*/ 0 w 198"/>
                <a:gd name="T5" fmla="*/ 8 h 15"/>
                <a:gd name="T6" fmla="*/ 7 w 198"/>
                <a:gd name="T7" fmla="*/ 0 h 15"/>
                <a:gd name="T8" fmla="*/ 191 w 198"/>
                <a:gd name="T9" fmla="*/ 0 h 15"/>
                <a:gd name="T10" fmla="*/ 198 w 198"/>
                <a:gd name="T11" fmla="*/ 8 h 15"/>
                <a:gd name="T12" fmla="*/ 191 w 198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8" h="15">
                  <a:moveTo>
                    <a:pt x="191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3" y="15"/>
                    <a:pt x="0" y="12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95" y="0"/>
                    <a:pt x="198" y="4"/>
                    <a:pt x="198" y="8"/>
                  </a:cubicBezTo>
                  <a:cubicBezTo>
                    <a:pt x="198" y="12"/>
                    <a:pt x="195" y="15"/>
                    <a:pt x="191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endParaRPr>
            </a:p>
          </p:txBody>
        </p:sp>
        <p:sp>
          <p:nvSpPr>
            <p:cNvPr id="48" name="Freeform 274"/>
            <p:cNvSpPr/>
            <p:nvPr/>
          </p:nvSpPr>
          <p:spPr bwMode="auto">
            <a:xfrm>
              <a:off x="4252913" y="2560638"/>
              <a:ext cx="228600" cy="12700"/>
            </a:xfrm>
            <a:custGeom>
              <a:avLst/>
              <a:gdLst>
                <a:gd name="T0" fmla="*/ 297 w 304"/>
                <a:gd name="T1" fmla="*/ 16 h 16"/>
                <a:gd name="T2" fmla="*/ 7 w 304"/>
                <a:gd name="T3" fmla="*/ 16 h 16"/>
                <a:gd name="T4" fmla="*/ 0 w 304"/>
                <a:gd name="T5" fmla="*/ 8 h 16"/>
                <a:gd name="T6" fmla="*/ 7 w 304"/>
                <a:gd name="T7" fmla="*/ 0 h 16"/>
                <a:gd name="T8" fmla="*/ 297 w 304"/>
                <a:gd name="T9" fmla="*/ 0 h 16"/>
                <a:gd name="T10" fmla="*/ 304 w 304"/>
                <a:gd name="T11" fmla="*/ 8 h 16"/>
                <a:gd name="T12" fmla="*/ 297 w 304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4" h="16">
                  <a:moveTo>
                    <a:pt x="297" y="16"/>
                  </a:moveTo>
                  <a:cubicBezTo>
                    <a:pt x="7" y="16"/>
                    <a:pt x="7" y="16"/>
                    <a:pt x="7" y="16"/>
                  </a:cubicBezTo>
                  <a:cubicBezTo>
                    <a:pt x="3" y="16"/>
                    <a:pt x="0" y="12"/>
                    <a:pt x="0" y="8"/>
                  </a:cubicBezTo>
                  <a:cubicBezTo>
                    <a:pt x="0" y="4"/>
                    <a:pt x="3" y="0"/>
                    <a:pt x="7" y="0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301" y="0"/>
                    <a:pt x="304" y="4"/>
                    <a:pt x="304" y="8"/>
                  </a:cubicBezTo>
                  <a:cubicBezTo>
                    <a:pt x="304" y="12"/>
                    <a:pt x="301" y="16"/>
                    <a:pt x="297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endParaRPr>
            </a:p>
          </p:txBody>
        </p:sp>
        <p:sp>
          <p:nvSpPr>
            <p:cNvPr id="49" name="Freeform 275"/>
            <p:cNvSpPr/>
            <p:nvPr/>
          </p:nvSpPr>
          <p:spPr bwMode="auto">
            <a:xfrm>
              <a:off x="4252913" y="2516188"/>
              <a:ext cx="228600" cy="11113"/>
            </a:xfrm>
            <a:custGeom>
              <a:avLst/>
              <a:gdLst>
                <a:gd name="T0" fmla="*/ 297 w 304"/>
                <a:gd name="T1" fmla="*/ 15 h 15"/>
                <a:gd name="T2" fmla="*/ 7 w 304"/>
                <a:gd name="T3" fmla="*/ 15 h 15"/>
                <a:gd name="T4" fmla="*/ 0 w 304"/>
                <a:gd name="T5" fmla="*/ 7 h 15"/>
                <a:gd name="T6" fmla="*/ 7 w 304"/>
                <a:gd name="T7" fmla="*/ 0 h 15"/>
                <a:gd name="T8" fmla="*/ 297 w 304"/>
                <a:gd name="T9" fmla="*/ 0 h 15"/>
                <a:gd name="T10" fmla="*/ 304 w 304"/>
                <a:gd name="T11" fmla="*/ 7 h 15"/>
                <a:gd name="T12" fmla="*/ 297 w 304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4" h="15">
                  <a:moveTo>
                    <a:pt x="297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3" y="15"/>
                    <a:pt x="0" y="12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301" y="0"/>
                    <a:pt x="304" y="3"/>
                    <a:pt x="304" y="7"/>
                  </a:cubicBezTo>
                  <a:cubicBezTo>
                    <a:pt x="304" y="12"/>
                    <a:pt x="301" y="15"/>
                    <a:pt x="297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endParaRPr>
            </a:p>
          </p:txBody>
        </p:sp>
        <p:sp>
          <p:nvSpPr>
            <p:cNvPr id="50" name="Freeform 276"/>
            <p:cNvSpPr/>
            <p:nvPr/>
          </p:nvSpPr>
          <p:spPr bwMode="auto">
            <a:xfrm>
              <a:off x="4260850" y="2471738"/>
              <a:ext cx="212725" cy="11113"/>
            </a:xfrm>
            <a:custGeom>
              <a:avLst/>
              <a:gdLst>
                <a:gd name="T0" fmla="*/ 276 w 284"/>
                <a:gd name="T1" fmla="*/ 15 h 15"/>
                <a:gd name="T2" fmla="*/ 8 w 284"/>
                <a:gd name="T3" fmla="*/ 15 h 15"/>
                <a:gd name="T4" fmla="*/ 0 w 284"/>
                <a:gd name="T5" fmla="*/ 8 h 15"/>
                <a:gd name="T6" fmla="*/ 8 w 284"/>
                <a:gd name="T7" fmla="*/ 0 h 15"/>
                <a:gd name="T8" fmla="*/ 276 w 284"/>
                <a:gd name="T9" fmla="*/ 0 h 15"/>
                <a:gd name="T10" fmla="*/ 284 w 284"/>
                <a:gd name="T11" fmla="*/ 8 h 15"/>
                <a:gd name="T12" fmla="*/ 276 w 284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4" h="15">
                  <a:moveTo>
                    <a:pt x="276" y="15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4" y="15"/>
                    <a:pt x="0" y="12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276" y="0"/>
                    <a:pt x="276" y="0"/>
                    <a:pt x="276" y="0"/>
                  </a:cubicBezTo>
                  <a:cubicBezTo>
                    <a:pt x="280" y="0"/>
                    <a:pt x="284" y="4"/>
                    <a:pt x="284" y="8"/>
                  </a:cubicBezTo>
                  <a:cubicBezTo>
                    <a:pt x="284" y="12"/>
                    <a:pt x="280" y="15"/>
                    <a:pt x="276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endParaRPr>
            </a:p>
          </p:txBody>
        </p:sp>
        <p:sp>
          <p:nvSpPr>
            <p:cNvPr id="51" name="Freeform 277"/>
            <p:cNvSpPr/>
            <p:nvPr/>
          </p:nvSpPr>
          <p:spPr bwMode="auto">
            <a:xfrm>
              <a:off x="4292600" y="2427288"/>
              <a:ext cx="149225" cy="11113"/>
            </a:xfrm>
            <a:custGeom>
              <a:avLst/>
              <a:gdLst>
                <a:gd name="T0" fmla="*/ 191 w 198"/>
                <a:gd name="T1" fmla="*/ 15 h 15"/>
                <a:gd name="T2" fmla="*/ 7 w 198"/>
                <a:gd name="T3" fmla="*/ 15 h 15"/>
                <a:gd name="T4" fmla="*/ 0 w 198"/>
                <a:gd name="T5" fmla="*/ 7 h 15"/>
                <a:gd name="T6" fmla="*/ 7 w 198"/>
                <a:gd name="T7" fmla="*/ 0 h 15"/>
                <a:gd name="T8" fmla="*/ 191 w 198"/>
                <a:gd name="T9" fmla="*/ 0 h 15"/>
                <a:gd name="T10" fmla="*/ 198 w 198"/>
                <a:gd name="T11" fmla="*/ 7 h 15"/>
                <a:gd name="T12" fmla="*/ 191 w 198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8" h="15">
                  <a:moveTo>
                    <a:pt x="191" y="15"/>
                  </a:moveTo>
                  <a:cubicBezTo>
                    <a:pt x="7" y="15"/>
                    <a:pt x="7" y="15"/>
                    <a:pt x="7" y="15"/>
                  </a:cubicBezTo>
                  <a:cubicBezTo>
                    <a:pt x="3" y="15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91" y="0"/>
                    <a:pt x="191" y="0"/>
                    <a:pt x="191" y="0"/>
                  </a:cubicBezTo>
                  <a:cubicBezTo>
                    <a:pt x="195" y="0"/>
                    <a:pt x="198" y="3"/>
                    <a:pt x="198" y="7"/>
                  </a:cubicBezTo>
                  <a:cubicBezTo>
                    <a:pt x="198" y="11"/>
                    <a:pt x="195" y="15"/>
                    <a:pt x="191" y="1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endParaRPr>
            </a:p>
          </p:txBody>
        </p:sp>
        <p:sp>
          <p:nvSpPr>
            <p:cNvPr id="52" name="Freeform 278"/>
            <p:cNvSpPr/>
            <p:nvPr/>
          </p:nvSpPr>
          <p:spPr bwMode="auto">
            <a:xfrm>
              <a:off x="4222750" y="2166938"/>
              <a:ext cx="287338" cy="434975"/>
            </a:xfrm>
            <a:custGeom>
              <a:avLst/>
              <a:gdLst>
                <a:gd name="T0" fmla="*/ 228 w 382"/>
                <a:gd name="T1" fmla="*/ 290 h 579"/>
                <a:gd name="T2" fmla="*/ 348 w 382"/>
                <a:gd name="T3" fmla="*/ 13 h 579"/>
                <a:gd name="T4" fmla="*/ 330 w 382"/>
                <a:gd name="T5" fmla="*/ 1 h 579"/>
                <a:gd name="T6" fmla="*/ 318 w 382"/>
                <a:gd name="T7" fmla="*/ 19 h 579"/>
                <a:gd name="T8" fmla="*/ 191 w 382"/>
                <a:gd name="T9" fmla="*/ 274 h 579"/>
                <a:gd name="T10" fmla="*/ 64 w 382"/>
                <a:gd name="T11" fmla="*/ 19 h 579"/>
                <a:gd name="T12" fmla="*/ 52 w 382"/>
                <a:gd name="T13" fmla="*/ 1 h 579"/>
                <a:gd name="T14" fmla="*/ 34 w 382"/>
                <a:gd name="T15" fmla="*/ 13 h 579"/>
                <a:gd name="T16" fmla="*/ 154 w 382"/>
                <a:gd name="T17" fmla="*/ 290 h 579"/>
                <a:gd name="T18" fmla="*/ 34 w 382"/>
                <a:gd name="T19" fmla="*/ 567 h 579"/>
                <a:gd name="T20" fmla="*/ 49 w 382"/>
                <a:gd name="T21" fmla="*/ 579 h 579"/>
                <a:gd name="T22" fmla="*/ 52 w 382"/>
                <a:gd name="T23" fmla="*/ 579 h 579"/>
                <a:gd name="T24" fmla="*/ 64 w 382"/>
                <a:gd name="T25" fmla="*/ 561 h 579"/>
                <a:gd name="T26" fmla="*/ 191 w 382"/>
                <a:gd name="T27" fmla="*/ 306 h 579"/>
                <a:gd name="T28" fmla="*/ 318 w 382"/>
                <a:gd name="T29" fmla="*/ 561 h 579"/>
                <a:gd name="T30" fmla="*/ 330 w 382"/>
                <a:gd name="T31" fmla="*/ 579 h 579"/>
                <a:gd name="T32" fmla="*/ 333 w 382"/>
                <a:gd name="T33" fmla="*/ 579 h 579"/>
                <a:gd name="T34" fmla="*/ 348 w 382"/>
                <a:gd name="T35" fmla="*/ 567 h 579"/>
                <a:gd name="T36" fmla="*/ 228 w 382"/>
                <a:gd name="T37" fmla="*/ 290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82" h="579">
                  <a:moveTo>
                    <a:pt x="228" y="290"/>
                  </a:moveTo>
                  <a:cubicBezTo>
                    <a:pt x="382" y="209"/>
                    <a:pt x="348" y="16"/>
                    <a:pt x="348" y="13"/>
                  </a:cubicBezTo>
                  <a:cubicBezTo>
                    <a:pt x="346" y="5"/>
                    <a:pt x="338" y="0"/>
                    <a:pt x="330" y="1"/>
                  </a:cubicBezTo>
                  <a:cubicBezTo>
                    <a:pt x="322" y="3"/>
                    <a:pt x="317" y="11"/>
                    <a:pt x="318" y="19"/>
                  </a:cubicBezTo>
                  <a:cubicBezTo>
                    <a:pt x="319" y="27"/>
                    <a:pt x="351" y="211"/>
                    <a:pt x="191" y="274"/>
                  </a:cubicBezTo>
                  <a:cubicBezTo>
                    <a:pt x="31" y="211"/>
                    <a:pt x="63" y="27"/>
                    <a:pt x="64" y="19"/>
                  </a:cubicBezTo>
                  <a:cubicBezTo>
                    <a:pt x="66" y="11"/>
                    <a:pt x="60" y="3"/>
                    <a:pt x="52" y="1"/>
                  </a:cubicBezTo>
                  <a:cubicBezTo>
                    <a:pt x="44" y="0"/>
                    <a:pt x="36" y="5"/>
                    <a:pt x="34" y="13"/>
                  </a:cubicBezTo>
                  <a:cubicBezTo>
                    <a:pt x="34" y="16"/>
                    <a:pt x="0" y="209"/>
                    <a:pt x="154" y="290"/>
                  </a:cubicBezTo>
                  <a:cubicBezTo>
                    <a:pt x="0" y="371"/>
                    <a:pt x="34" y="564"/>
                    <a:pt x="34" y="567"/>
                  </a:cubicBezTo>
                  <a:cubicBezTo>
                    <a:pt x="35" y="574"/>
                    <a:pt x="42" y="579"/>
                    <a:pt x="49" y="579"/>
                  </a:cubicBezTo>
                  <a:cubicBezTo>
                    <a:pt x="50" y="579"/>
                    <a:pt x="51" y="579"/>
                    <a:pt x="52" y="579"/>
                  </a:cubicBezTo>
                  <a:cubicBezTo>
                    <a:pt x="60" y="577"/>
                    <a:pt x="65" y="569"/>
                    <a:pt x="64" y="561"/>
                  </a:cubicBezTo>
                  <a:cubicBezTo>
                    <a:pt x="63" y="553"/>
                    <a:pt x="31" y="369"/>
                    <a:pt x="191" y="306"/>
                  </a:cubicBezTo>
                  <a:cubicBezTo>
                    <a:pt x="351" y="369"/>
                    <a:pt x="319" y="553"/>
                    <a:pt x="318" y="561"/>
                  </a:cubicBezTo>
                  <a:cubicBezTo>
                    <a:pt x="316" y="569"/>
                    <a:pt x="322" y="577"/>
                    <a:pt x="330" y="579"/>
                  </a:cubicBezTo>
                  <a:cubicBezTo>
                    <a:pt x="331" y="579"/>
                    <a:pt x="332" y="579"/>
                    <a:pt x="333" y="579"/>
                  </a:cubicBezTo>
                  <a:cubicBezTo>
                    <a:pt x="340" y="579"/>
                    <a:pt x="347" y="574"/>
                    <a:pt x="348" y="567"/>
                  </a:cubicBezTo>
                  <a:cubicBezTo>
                    <a:pt x="348" y="564"/>
                    <a:pt x="382" y="371"/>
                    <a:pt x="228" y="29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endParaRPr>
            </a:p>
          </p:txBody>
        </p:sp>
      </p:grpSp>
      <p:grpSp>
        <p:nvGrpSpPr>
          <p:cNvPr id="53" name="Group 173"/>
          <p:cNvGrpSpPr/>
          <p:nvPr/>
        </p:nvGrpSpPr>
        <p:grpSpPr>
          <a:xfrm>
            <a:off x="5065695" y="1558904"/>
            <a:ext cx="422416" cy="423862"/>
            <a:chOff x="839787" y="3005138"/>
            <a:chExt cx="406400" cy="423862"/>
          </a:xfrm>
          <a:solidFill>
            <a:schemeClr val="bg1"/>
          </a:solidFill>
        </p:grpSpPr>
        <p:sp>
          <p:nvSpPr>
            <p:cNvPr id="54" name="Freeform 287"/>
            <p:cNvSpPr/>
            <p:nvPr/>
          </p:nvSpPr>
          <p:spPr bwMode="auto">
            <a:xfrm>
              <a:off x="985837" y="3094038"/>
              <a:ext cx="84138" cy="100013"/>
            </a:xfrm>
            <a:custGeom>
              <a:avLst/>
              <a:gdLst>
                <a:gd name="T0" fmla="*/ 53 w 53"/>
                <a:gd name="T1" fmla="*/ 54 h 63"/>
                <a:gd name="T2" fmla="*/ 40 w 53"/>
                <a:gd name="T3" fmla="*/ 63 h 63"/>
                <a:gd name="T4" fmla="*/ 0 w 53"/>
                <a:gd name="T5" fmla="*/ 9 h 63"/>
                <a:gd name="T6" fmla="*/ 12 w 53"/>
                <a:gd name="T7" fmla="*/ 0 h 63"/>
                <a:gd name="T8" fmla="*/ 53 w 53"/>
                <a:gd name="T9" fmla="*/ 5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63">
                  <a:moveTo>
                    <a:pt x="53" y="54"/>
                  </a:moveTo>
                  <a:lnTo>
                    <a:pt x="40" y="63"/>
                  </a:lnTo>
                  <a:lnTo>
                    <a:pt x="0" y="9"/>
                  </a:lnTo>
                  <a:lnTo>
                    <a:pt x="12" y="0"/>
                  </a:lnTo>
                  <a:lnTo>
                    <a:pt x="53" y="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endParaRPr>
            </a:p>
          </p:txBody>
        </p:sp>
        <p:sp>
          <p:nvSpPr>
            <p:cNvPr id="55" name="Freeform 288"/>
            <p:cNvSpPr/>
            <p:nvPr/>
          </p:nvSpPr>
          <p:spPr bwMode="auto">
            <a:xfrm>
              <a:off x="1098550" y="3244850"/>
              <a:ext cx="82550" cy="100013"/>
            </a:xfrm>
            <a:custGeom>
              <a:avLst/>
              <a:gdLst>
                <a:gd name="T0" fmla="*/ 12 w 52"/>
                <a:gd name="T1" fmla="*/ 0 h 63"/>
                <a:gd name="T2" fmla="*/ 0 w 52"/>
                <a:gd name="T3" fmla="*/ 9 h 63"/>
                <a:gd name="T4" fmla="*/ 40 w 52"/>
                <a:gd name="T5" fmla="*/ 63 h 63"/>
                <a:gd name="T6" fmla="*/ 52 w 52"/>
                <a:gd name="T7" fmla="*/ 53 h 63"/>
                <a:gd name="T8" fmla="*/ 12 w 52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63">
                  <a:moveTo>
                    <a:pt x="12" y="0"/>
                  </a:moveTo>
                  <a:lnTo>
                    <a:pt x="0" y="9"/>
                  </a:lnTo>
                  <a:lnTo>
                    <a:pt x="40" y="63"/>
                  </a:lnTo>
                  <a:lnTo>
                    <a:pt x="52" y="53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endParaRPr>
            </a:p>
          </p:txBody>
        </p:sp>
        <p:sp>
          <p:nvSpPr>
            <p:cNvPr id="56" name="Freeform 289"/>
            <p:cNvSpPr/>
            <p:nvPr/>
          </p:nvSpPr>
          <p:spPr bwMode="auto">
            <a:xfrm>
              <a:off x="1114425" y="3136900"/>
              <a:ext cx="95250" cy="74613"/>
            </a:xfrm>
            <a:custGeom>
              <a:avLst/>
              <a:gdLst>
                <a:gd name="T0" fmla="*/ 5 w 60"/>
                <a:gd name="T1" fmla="*/ 47 h 47"/>
                <a:gd name="T2" fmla="*/ 0 w 60"/>
                <a:gd name="T3" fmla="*/ 38 h 47"/>
                <a:gd name="T4" fmla="*/ 55 w 60"/>
                <a:gd name="T5" fmla="*/ 0 h 47"/>
                <a:gd name="T6" fmla="*/ 60 w 60"/>
                <a:gd name="T7" fmla="*/ 8 h 47"/>
                <a:gd name="T8" fmla="*/ 5 w 60"/>
                <a:gd name="T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47">
                  <a:moveTo>
                    <a:pt x="5" y="47"/>
                  </a:moveTo>
                  <a:lnTo>
                    <a:pt x="0" y="38"/>
                  </a:lnTo>
                  <a:lnTo>
                    <a:pt x="55" y="0"/>
                  </a:lnTo>
                  <a:lnTo>
                    <a:pt x="60" y="8"/>
                  </a:lnTo>
                  <a:lnTo>
                    <a:pt x="5" y="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endParaRPr>
            </a:p>
          </p:txBody>
        </p:sp>
        <p:sp>
          <p:nvSpPr>
            <p:cNvPr id="57" name="Freeform 290"/>
            <p:cNvSpPr/>
            <p:nvPr/>
          </p:nvSpPr>
          <p:spPr bwMode="auto">
            <a:xfrm>
              <a:off x="958850" y="3233738"/>
              <a:ext cx="100013" cy="82550"/>
            </a:xfrm>
            <a:custGeom>
              <a:avLst/>
              <a:gdLst>
                <a:gd name="T0" fmla="*/ 63 w 63"/>
                <a:gd name="T1" fmla="*/ 13 h 52"/>
                <a:gd name="T2" fmla="*/ 54 w 63"/>
                <a:gd name="T3" fmla="*/ 0 h 52"/>
                <a:gd name="T4" fmla="*/ 0 w 63"/>
                <a:gd name="T5" fmla="*/ 40 h 52"/>
                <a:gd name="T6" fmla="*/ 9 w 63"/>
                <a:gd name="T7" fmla="*/ 52 h 52"/>
                <a:gd name="T8" fmla="*/ 63 w 63"/>
                <a:gd name="T9" fmla="*/ 1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52">
                  <a:moveTo>
                    <a:pt x="63" y="13"/>
                  </a:moveTo>
                  <a:lnTo>
                    <a:pt x="54" y="0"/>
                  </a:lnTo>
                  <a:lnTo>
                    <a:pt x="0" y="40"/>
                  </a:lnTo>
                  <a:lnTo>
                    <a:pt x="9" y="52"/>
                  </a:lnTo>
                  <a:lnTo>
                    <a:pt x="63" y="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endParaRPr>
            </a:p>
          </p:txBody>
        </p:sp>
        <p:sp>
          <p:nvSpPr>
            <p:cNvPr id="58" name="Freeform 291"/>
            <p:cNvSpPr/>
            <p:nvPr/>
          </p:nvSpPr>
          <p:spPr bwMode="auto">
            <a:xfrm>
              <a:off x="995362" y="3127375"/>
              <a:ext cx="182563" cy="184150"/>
            </a:xfrm>
            <a:custGeom>
              <a:avLst/>
              <a:gdLst>
                <a:gd name="T0" fmla="*/ 219 w 243"/>
                <a:gd name="T1" fmla="*/ 166 h 244"/>
                <a:gd name="T2" fmla="*/ 78 w 243"/>
                <a:gd name="T3" fmla="*/ 220 h 244"/>
                <a:gd name="T4" fmla="*/ 24 w 243"/>
                <a:gd name="T5" fmla="*/ 78 h 244"/>
                <a:gd name="T6" fmla="*/ 165 w 243"/>
                <a:gd name="T7" fmla="*/ 24 h 244"/>
                <a:gd name="T8" fmla="*/ 219 w 243"/>
                <a:gd name="T9" fmla="*/ 166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244">
                  <a:moveTo>
                    <a:pt x="219" y="166"/>
                  </a:moveTo>
                  <a:cubicBezTo>
                    <a:pt x="195" y="220"/>
                    <a:pt x="132" y="244"/>
                    <a:pt x="78" y="220"/>
                  </a:cubicBezTo>
                  <a:cubicBezTo>
                    <a:pt x="24" y="196"/>
                    <a:pt x="0" y="132"/>
                    <a:pt x="24" y="78"/>
                  </a:cubicBezTo>
                  <a:cubicBezTo>
                    <a:pt x="48" y="25"/>
                    <a:pt x="111" y="0"/>
                    <a:pt x="165" y="24"/>
                  </a:cubicBezTo>
                  <a:cubicBezTo>
                    <a:pt x="219" y="49"/>
                    <a:pt x="243" y="112"/>
                    <a:pt x="219" y="16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endParaRPr>
            </a:p>
          </p:txBody>
        </p:sp>
        <p:sp>
          <p:nvSpPr>
            <p:cNvPr id="59" name="Freeform 292"/>
            <p:cNvSpPr/>
            <p:nvPr/>
          </p:nvSpPr>
          <p:spPr bwMode="auto">
            <a:xfrm>
              <a:off x="909637" y="3005138"/>
              <a:ext cx="133350" cy="133350"/>
            </a:xfrm>
            <a:custGeom>
              <a:avLst/>
              <a:gdLst>
                <a:gd name="T0" fmla="*/ 160 w 178"/>
                <a:gd name="T1" fmla="*/ 120 h 177"/>
                <a:gd name="T2" fmla="*/ 57 w 178"/>
                <a:gd name="T3" fmla="*/ 160 h 177"/>
                <a:gd name="T4" fmla="*/ 18 w 178"/>
                <a:gd name="T5" fmla="*/ 57 h 177"/>
                <a:gd name="T6" fmla="*/ 121 w 178"/>
                <a:gd name="T7" fmla="*/ 17 h 177"/>
                <a:gd name="T8" fmla="*/ 160 w 178"/>
                <a:gd name="T9" fmla="*/ 12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8" h="177">
                  <a:moveTo>
                    <a:pt x="160" y="120"/>
                  </a:moveTo>
                  <a:cubicBezTo>
                    <a:pt x="143" y="160"/>
                    <a:pt x="97" y="177"/>
                    <a:pt x="57" y="160"/>
                  </a:cubicBezTo>
                  <a:cubicBezTo>
                    <a:pt x="18" y="142"/>
                    <a:pt x="0" y="96"/>
                    <a:pt x="18" y="57"/>
                  </a:cubicBezTo>
                  <a:cubicBezTo>
                    <a:pt x="36" y="17"/>
                    <a:pt x="82" y="0"/>
                    <a:pt x="121" y="17"/>
                  </a:cubicBezTo>
                  <a:cubicBezTo>
                    <a:pt x="160" y="35"/>
                    <a:pt x="178" y="81"/>
                    <a:pt x="160" y="1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endParaRPr>
            </a:p>
          </p:txBody>
        </p:sp>
        <p:sp>
          <p:nvSpPr>
            <p:cNvPr id="60" name="Freeform 293"/>
            <p:cNvSpPr/>
            <p:nvPr/>
          </p:nvSpPr>
          <p:spPr bwMode="auto">
            <a:xfrm>
              <a:off x="839787" y="3248025"/>
              <a:ext cx="179388" cy="180975"/>
            </a:xfrm>
            <a:custGeom>
              <a:avLst/>
              <a:gdLst>
                <a:gd name="T0" fmla="*/ 216 w 240"/>
                <a:gd name="T1" fmla="*/ 163 h 240"/>
                <a:gd name="T2" fmla="*/ 77 w 240"/>
                <a:gd name="T3" fmla="*/ 216 h 240"/>
                <a:gd name="T4" fmla="*/ 24 w 240"/>
                <a:gd name="T5" fmla="*/ 77 h 240"/>
                <a:gd name="T6" fmla="*/ 163 w 240"/>
                <a:gd name="T7" fmla="*/ 24 h 240"/>
                <a:gd name="T8" fmla="*/ 216 w 240"/>
                <a:gd name="T9" fmla="*/ 163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216" y="163"/>
                  </a:moveTo>
                  <a:cubicBezTo>
                    <a:pt x="192" y="216"/>
                    <a:pt x="130" y="240"/>
                    <a:pt x="77" y="216"/>
                  </a:cubicBezTo>
                  <a:cubicBezTo>
                    <a:pt x="24" y="193"/>
                    <a:pt x="0" y="130"/>
                    <a:pt x="24" y="77"/>
                  </a:cubicBezTo>
                  <a:cubicBezTo>
                    <a:pt x="47" y="24"/>
                    <a:pt x="110" y="0"/>
                    <a:pt x="163" y="24"/>
                  </a:cubicBezTo>
                  <a:cubicBezTo>
                    <a:pt x="216" y="48"/>
                    <a:pt x="240" y="110"/>
                    <a:pt x="216" y="1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endParaRPr>
            </a:p>
          </p:txBody>
        </p:sp>
        <p:sp>
          <p:nvSpPr>
            <p:cNvPr id="61" name="Freeform 294"/>
            <p:cNvSpPr/>
            <p:nvPr/>
          </p:nvSpPr>
          <p:spPr bwMode="auto">
            <a:xfrm>
              <a:off x="1185862" y="3105150"/>
              <a:ext cx="60325" cy="60325"/>
            </a:xfrm>
            <a:custGeom>
              <a:avLst/>
              <a:gdLst>
                <a:gd name="T0" fmla="*/ 75 w 81"/>
                <a:gd name="T1" fmla="*/ 50 h 80"/>
                <a:gd name="T2" fmla="*/ 31 w 81"/>
                <a:gd name="T3" fmla="*/ 75 h 80"/>
                <a:gd name="T4" fmla="*/ 6 w 81"/>
                <a:gd name="T5" fmla="*/ 31 h 80"/>
                <a:gd name="T6" fmla="*/ 50 w 81"/>
                <a:gd name="T7" fmla="*/ 5 h 80"/>
                <a:gd name="T8" fmla="*/ 75 w 81"/>
                <a:gd name="T9" fmla="*/ 5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75" y="50"/>
                  </a:moveTo>
                  <a:cubicBezTo>
                    <a:pt x="70" y="69"/>
                    <a:pt x="50" y="80"/>
                    <a:pt x="31" y="75"/>
                  </a:cubicBezTo>
                  <a:cubicBezTo>
                    <a:pt x="12" y="70"/>
                    <a:pt x="0" y="50"/>
                    <a:pt x="6" y="31"/>
                  </a:cubicBezTo>
                  <a:cubicBezTo>
                    <a:pt x="11" y="12"/>
                    <a:pt x="31" y="0"/>
                    <a:pt x="50" y="5"/>
                  </a:cubicBezTo>
                  <a:cubicBezTo>
                    <a:pt x="69" y="11"/>
                    <a:pt x="81" y="31"/>
                    <a:pt x="75" y="5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endParaRPr>
            </a:p>
          </p:txBody>
        </p:sp>
        <p:sp>
          <p:nvSpPr>
            <p:cNvPr id="62" name="Freeform 295"/>
            <p:cNvSpPr/>
            <p:nvPr/>
          </p:nvSpPr>
          <p:spPr bwMode="auto">
            <a:xfrm>
              <a:off x="1141412" y="3313113"/>
              <a:ext cx="79375" cy="77788"/>
            </a:xfrm>
            <a:custGeom>
              <a:avLst/>
              <a:gdLst>
                <a:gd name="T0" fmla="*/ 95 w 106"/>
                <a:gd name="T1" fmla="*/ 72 h 105"/>
                <a:gd name="T2" fmla="*/ 34 w 106"/>
                <a:gd name="T3" fmla="*/ 95 h 105"/>
                <a:gd name="T4" fmla="*/ 11 w 106"/>
                <a:gd name="T5" fmla="*/ 34 h 105"/>
                <a:gd name="T6" fmla="*/ 72 w 106"/>
                <a:gd name="T7" fmla="*/ 10 h 105"/>
                <a:gd name="T8" fmla="*/ 95 w 106"/>
                <a:gd name="T9" fmla="*/ 72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5">
                  <a:moveTo>
                    <a:pt x="95" y="72"/>
                  </a:moveTo>
                  <a:cubicBezTo>
                    <a:pt x="85" y="95"/>
                    <a:pt x="58" y="105"/>
                    <a:pt x="34" y="95"/>
                  </a:cubicBezTo>
                  <a:cubicBezTo>
                    <a:pt x="11" y="84"/>
                    <a:pt x="0" y="57"/>
                    <a:pt x="11" y="34"/>
                  </a:cubicBezTo>
                  <a:cubicBezTo>
                    <a:pt x="21" y="10"/>
                    <a:pt x="49" y="0"/>
                    <a:pt x="72" y="10"/>
                  </a:cubicBezTo>
                  <a:cubicBezTo>
                    <a:pt x="95" y="21"/>
                    <a:pt x="106" y="48"/>
                    <a:pt x="95" y="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endParaRPr>
            </a:p>
          </p:txBody>
        </p:sp>
      </p:grpSp>
      <p:grpSp>
        <p:nvGrpSpPr>
          <p:cNvPr id="63" name="Group 195"/>
          <p:cNvGrpSpPr/>
          <p:nvPr/>
        </p:nvGrpSpPr>
        <p:grpSpPr>
          <a:xfrm>
            <a:off x="4023678" y="3396985"/>
            <a:ext cx="374565" cy="377825"/>
            <a:chOff x="5846763" y="3030538"/>
            <a:chExt cx="360363" cy="377825"/>
          </a:xfrm>
          <a:solidFill>
            <a:schemeClr val="bg1"/>
          </a:solidFill>
        </p:grpSpPr>
        <p:sp>
          <p:nvSpPr>
            <p:cNvPr id="64" name="Freeform 304"/>
            <p:cNvSpPr/>
            <p:nvPr/>
          </p:nvSpPr>
          <p:spPr bwMode="auto">
            <a:xfrm>
              <a:off x="5922963" y="3030538"/>
              <a:ext cx="207963" cy="88900"/>
            </a:xfrm>
            <a:custGeom>
              <a:avLst/>
              <a:gdLst>
                <a:gd name="T0" fmla="*/ 45 w 276"/>
                <a:gd name="T1" fmla="*/ 117 h 117"/>
                <a:gd name="T2" fmla="*/ 45 w 276"/>
                <a:gd name="T3" fmla="*/ 61 h 117"/>
                <a:gd name="T4" fmla="*/ 65 w 276"/>
                <a:gd name="T5" fmla="*/ 41 h 117"/>
                <a:gd name="T6" fmla="*/ 211 w 276"/>
                <a:gd name="T7" fmla="*/ 41 h 117"/>
                <a:gd name="T8" fmla="*/ 231 w 276"/>
                <a:gd name="T9" fmla="*/ 61 h 117"/>
                <a:gd name="T10" fmla="*/ 231 w 276"/>
                <a:gd name="T11" fmla="*/ 117 h 117"/>
                <a:gd name="T12" fmla="*/ 276 w 276"/>
                <a:gd name="T13" fmla="*/ 117 h 117"/>
                <a:gd name="T14" fmla="*/ 276 w 276"/>
                <a:gd name="T15" fmla="*/ 42 h 117"/>
                <a:gd name="T16" fmla="*/ 235 w 276"/>
                <a:gd name="T17" fmla="*/ 0 h 117"/>
                <a:gd name="T18" fmla="*/ 41 w 276"/>
                <a:gd name="T19" fmla="*/ 0 h 117"/>
                <a:gd name="T20" fmla="*/ 0 w 276"/>
                <a:gd name="T21" fmla="*/ 42 h 117"/>
                <a:gd name="T22" fmla="*/ 0 w 276"/>
                <a:gd name="T23" fmla="*/ 117 h 117"/>
                <a:gd name="T24" fmla="*/ 45 w 276"/>
                <a:gd name="T25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6" h="117">
                  <a:moveTo>
                    <a:pt x="45" y="117"/>
                  </a:moveTo>
                  <a:cubicBezTo>
                    <a:pt x="45" y="61"/>
                    <a:pt x="45" y="61"/>
                    <a:pt x="45" y="61"/>
                  </a:cubicBezTo>
                  <a:cubicBezTo>
                    <a:pt x="45" y="50"/>
                    <a:pt x="54" y="41"/>
                    <a:pt x="65" y="41"/>
                  </a:cubicBezTo>
                  <a:cubicBezTo>
                    <a:pt x="211" y="41"/>
                    <a:pt x="211" y="41"/>
                    <a:pt x="211" y="41"/>
                  </a:cubicBezTo>
                  <a:cubicBezTo>
                    <a:pt x="222" y="41"/>
                    <a:pt x="231" y="50"/>
                    <a:pt x="231" y="61"/>
                  </a:cubicBezTo>
                  <a:cubicBezTo>
                    <a:pt x="231" y="117"/>
                    <a:pt x="231" y="117"/>
                    <a:pt x="231" y="117"/>
                  </a:cubicBezTo>
                  <a:cubicBezTo>
                    <a:pt x="276" y="117"/>
                    <a:pt x="276" y="117"/>
                    <a:pt x="276" y="117"/>
                  </a:cubicBezTo>
                  <a:cubicBezTo>
                    <a:pt x="276" y="42"/>
                    <a:pt x="276" y="42"/>
                    <a:pt x="276" y="42"/>
                  </a:cubicBezTo>
                  <a:cubicBezTo>
                    <a:pt x="276" y="19"/>
                    <a:pt x="257" y="0"/>
                    <a:pt x="235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117"/>
                    <a:pt x="0" y="117"/>
                    <a:pt x="0" y="117"/>
                  </a:cubicBezTo>
                  <a:lnTo>
                    <a:pt x="45" y="1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endParaRPr>
            </a:p>
          </p:txBody>
        </p:sp>
        <p:sp>
          <p:nvSpPr>
            <p:cNvPr id="65" name="Freeform 305"/>
            <p:cNvSpPr>
              <a:spLocks noEditPoints="1"/>
            </p:cNvSpPr>
            <p:nvPr/>
          </p:nvSpPr>
          <p:spPr bwMode="auto">
            <a:xfrm>
              <a:off x="5846763" y="3128963"/>
              <a:ext cx="360363" cy="279400"/>
            </a:xfrm>
            <a:custGeom>
              <a:avLst/>
              <a:gdLst>
                <a:gd name="T0" fmla="*/ 441 w 478"/>
                <a:gd name="T1" fmla="*/ 0 h 373"/>
                <a:gd name="T2" fmla="*/ 37 w 478"/>
                <a:gd name="T3" fmla="*/ 0 h 373"/>
                <a:gd name="T4" fmla="*/ 0 w 478"/>
                <a:gd name="T5" fmla="*/ 37 h 373"/>
                <a:gd name="T6" fmla="*/ 0 w 478"/>
                <a:gd name="T7" fmla="*/ 336 h 373"/>
                <a:gd name="T8" fmla="*/ 37 w 478"/>
                <a:gd name="T9" fmla="*/ 373 h 373"/>
                <a:gd name="T10" fmla="*/ 441 w 478"/>
                <a:gd name="T11" fmla="*/ 373 h 373"/>
                <a:gd name="T12" fmla="*/ 478 w 478"/>
                <a:gd name="T13" fmla="*/ 336 h 373"/>
                <a:gd name="T14" fmla="*/ 478 w 478"/>
                <a:gd name="T15" fmla="*/ 37 h 373"/>
                <a:gd name="T16" fmla="*/ 441 w 478"/>
                <a:gd name="T17" fmla="*/ 0 h 373"/>
                <a:gd name="T18" fmla="*/ 378 w 478"/>
                <a:gd name="T19" fmla="*/ 204 h 373"/>
                <a:gd name="T20" fmla="*/ 356 w 478"/>
                <a:gd name="T21" fmla="*/ 226 h 373"/>
                <a:gd name="T22" fmla="*/ 279 w 478"/>
                <a:gd name="T23" fmla="*/ 226 h 373"/>
                <a:gd name="T24" fmla="*/ 279 w 478"/>
                <a:gd name="T25" fmla="*/ 303 h 373"/>
                <a:gd name="T26" fmla="*/ 257 w 478"/>
                <a:gd name="T27" fmla="*/ 325 h 373"/>
                <a:gd name="T28" fmla="*/ 221 w 478"/>
                <a:gd name="T29" fmla="*/ 325 h 373"/>
                <a:gd name="T30" fmla="*/ 199 w 478"/>
                <a:gd name="T31" fmla="*/ 303 h 373"/>
                <a:gd name="T32" fmla="*/ 199 w 478"/>
                <a:gd name="T33" fmla="*/ 226 h 373"/>
                <a:gd name="T34" fmla="*/ 122 w 478"/>
                <a:gd name="T35" fmla="*/ 226 h 373"/>
                <a:gd name="T36" fmla="*/ 100 w 478"/>
                <a:gd name="T37" fmla="*/ 204 h 373"/>
                <a:gd name="T38" fmla="*/ 100 w 478"/>
                <a:gd name="T39" fmla="*/ 168 h 373"/>
                <a:gd name="T40" fmla="*/ 122 w 478"/>
                <a:gd name="T41" fmla="*/ 146 h 373"/>
                <a:gd name="T42" fmla="*/ 199 w 478"/>
                <a:gd name="T43" fmla="*/ 146 h 373"/>
                <a:gd name="T44" fmla="*/ 199 w 478"/>
                <a:gd name="T45" fmla="*/ 69 h 373"/>
                <a:gd name="T46" fmla="*/ 221 w 478"/>
                <a:gd name="T47" fmla="*/ 47 h 373"/>
                <a:gd name="T48" fmla="*/ 257 w 478"/>
                <a:gd name="T49" fmla="*/ 47 h 373"/>
                <a:gd name="T50" fmla="*/ 279 w 478"/>
                <a:gd name="T51" fmla="*/ 69 h 373"/>
                <a:gd name="T52" fmla="*/ 279 w 478"/>
                <a:gd name="T53" fmla="*/ 146 h 373"/>
                <a:gd name="T54" fmla="*/ 356 w 478"/>
                <a:gd name="T55" fmla="*/ 146 h 373"/>
                <a:gd name="T56" fmla="*/ 378 w 478"/>
                <a:gd name="T57" fmla="*/ 168 h 373"/>
                <a:gd name="T58" fmla="*/ 378 w 478"/>
                <a:gd name="T59" fmla="*/ 204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478" h="373">
                  <a:moveTo>
                    <a:pt x="441" y="0"/>
                  </a:moveTo>
                  <a:cubicBezTo>
                    <a:pt x="37" y="0"/>
                    <a:pt x="37" y="0"/>
                    <a:pt x="37" y="0"/>
                  </a:cubicBezTo>
                  <a:cubicBezTo>
                    <a:pt x="16" y="0"/>
                    <a:pt x="0" y="16"/>
                    <a:pt x="0" y="37"/>
                  </a:cubicBezTo>
                  <a:cubicBezTo>
                    <a:pt x="0" y="336"/>
                    <a:pt x="0" y="336"/>
                    <a:pt x="0" y="336"/>
                  </a:cubicBezTo>
                  <a:cubicBezTo>
                    <a:pt x="0" y="356"/>
                    <a:pt x="16" y="373"/>
                    <a:pt x="37" y="373"/>
                  </a:cubicBezTo>
                  <a:cubicBezTo>
                    <a:pt x="441" y="373"/>
                    <a:pt x="441" y="373"/>
                    <a:pt x="441" y="373"/>
                  </a:cubicBezTo>
                  <a:cubicBezTo>
                    <a:pt x="462" y="373"/>
                    <a:pt x="478" y="356"/>
                    <a:pt x="478" y="336"/>
                  </a:cubicBezTo>
                  <a:cubicBezTo>
                    <a:pt x="478" y="37"/>
                    <a:pt x="478" y="37"/>
                    <a:pt x="478" y="37"/>
                  </a:cubicBezTo>
                  <a:cubicBezTo>
                    <a:pt x="478" y="16"/>
                    <a:pt x="462" y="0"/>
                    <a:pt x="441" y="0"/>
                  </a:cubicBezTo>
                  <a:close/>
                  <a:moveTo>
                    <a:pt x="378" y="204"/>
                  </a:moveTo>
                  <a:cubicBezTo>
                    <a:pt x="378" y="216"/>
                    <a:pt x="368" y="226"/>
                    <a:pt x="356" y="226"/>
                  </a:cubicBezTo>
                  <a:cubicBezTo>
                    <a:pt x="279" y="226"/>
                    <a:pt x="279" y="226"/>
                    <a:pt x="279" y="226"/>
                  </a:cubicBezTo>
                  <a:cubicBezTo>
                    <a:pt x="279" y="303"/>
                    <a:pt x="279" y="303"/>
                    <a:pt x="279" y="303"/>
                  </a:cubicBezTo>
                  <a:cubicBezTo>
                    <a:pt x="279" y="316"/>
                    <a:pt x="269" y="325"/>
                    <a:pt x="257" y="325"/>
                  </a:cubicBezTo>
                  <a:cubicBezTo>
                    <a:pt x="221" y="325"/>
                    <a:pt x="221" y="325"/>
                    <a:pt x="221" y="325"/>
                  </a:cubicBezTo>
                  <a:cubicBezTo>
                    <a:pt x="209" y="325"/>
                    <a:pt x="199" y="316"/>
                    <a:pt x="199" y="303"/>
                  </a:cubicBezTo>
                  <a:cubicBezTo>
                    <a:pt x="199" y="226"/>
                    <a:pt x="199" y="226"/>
                    <a:pt x="199" y="226"/>
                  </a:cubicBezTo>
                  <a:cubicBezTo>
                    <a:pt x="122" y="226"/>
                    <a:pt x="122" y="226"/>
                    <a:pt x="122" y="226"/>
                  </a:cubicBezTo>
                  <a:cubicBezTo>
                    <a:pt x="110" y="226"/>
                    <a:pt x="100" y="216"/>
                    <a:pt x="100" y="204"/>
                  </a:cubicBezTo>
                  <a:cubicBezTo>
                    <a:pt x="100" y="168"/>
                    <a:pt x="100" y="168"/>
                    <a:pt x="100" y="168"/>
                  </a:cubicBezTo>
                  <a:cubicBezTo>
                    <a:pt x="100" y="156"/>
                    <a:pt x="110" y="146"/>
                    <a:pt x="122" y="146"/>
                  </a:cubicBezTo>
                  <a:cubicBezTo>
                    <a:pt x="199" y="146"/>
                    <a:pt x="199" y="146"/>
                    <a:pt x="199" y="146"/>
                  </a:cubicBezTo>
                  <a:cubicBezTo>
                    <a:pt x="199" y="69"/>
                    <a:pt x="199" y="69"/>
                    <a:pt x="199" y="69"/>
                  </a:cubicBezTo>
                  <a:cubicBezTo>
                    <a:pt x="199" y="57"/>
                    <a:pt x="209" y="47"/>
                    <a:pt x="221" y="47"/>
                  </a:cubicBezTo>
                  <a:cubicBezTo>
                    <a:pt x="257" y="47"/>
                    <a:pt x="257" y="47"/>
                    <a:pt x="257" y="47"/>
                  </a:cubicBezTo>
                  <a:cubicBezTo>
                    <a:pt x="269" y="47"/>
                    <a:pt x="279" y="57"/>
                    <a:pt x="279" y="69"/>
                  </a:cubicBezTo>
                  <a:cubicBezTo>
                    <a:pt x="279" y="146"/>
                    <a:pt x="279" y="146"/>
                    <a:pt x="279" y="146"/>
                  </a:cubicBezTo>
                  <a:cubicBezTo>
                    <a:pt x="356" y="146"/>
                    <a:pt x="356" y="146"/>
                    <a:pt x="356" y="146"/>
                  </a:cubicBezTo>
                  <a:cubicBezTo>
                    <a:pt x="368" y="146"/>
                    <a:pt x="378" y="156"/>
                    <a:pt x="378" y="168"/>
                  </a:cubicBezTo>
                  <a:lnTo>
                    <a:pt x="378" y="20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endParaRPr>
            </a:p>
          </p:txBody>
        </p:sp>
      </p:grpSp>
      <p:grpSp>
        <p:nvGrpSpPr>
          <p:cNvPr id="71" name="Group 208"/>
          <p:cNvGrpSpPr/>
          <p:nvPr/>
        </p:nvGrpSpPr>
        <p:grpSpPr>
          <a:xfrm>
            <a:off x="5119321" y="3355710"/>
            <a:ext cx="315163" cy="450850"/>
            <a:chOff x="65087" y="3805238"/>
            <a:chExt cx="303213" cy="450850"/>
          </a:xfrm>
          <a:solidFill>
            <a:schemeClr val="bg1"/>
          </a:solidFill>
        </p:grpSpPr>
        <p:sp>
          <p:nvSpPr>
            <p:cNvPr id="72" name="Freeform 314"/>
            <p:cNvSpPr/>
            <p:nvPr/>
          </p:nvSpPr>
          <p:spPr bwMode="auto">
            <a:xfrm>
              <a:off x="142875" y="3870325"/>
              <a:ext cx="147638" cy="47625"/>
            </a:xfrm>
            <a:custGeom>
              <a:avLst/>
              <a:gdLst>
                <a:gd name="T0" fmla="*/ 14 w 196"/>
                <a:gd name="T1" fmla="*/ 65 h 65"/>
                <a:gd name="T2" fmla="*/ 0 w 196"/>
                <a:gd name="T3" fmla="*/ 47 h 65"/>
                <a:gd name="T4" fmla="*/ 0 w 196"/>
                <a:gd name="T5" fmla="*/ 18 h 65"/>
                <a:gd name="T6" fmla="*/ 14 w 196"/>
                <a:gd name="T7" fmla="*/ 0 h 65"/>
                <a:gd name="T8" fmla="*/ 182 w 196"/>
                <a:gd name="T9" fmla="*/ 0 h 65"/>
                <a:gd name="T10" fmla="*/ 196 w 196"/>
                <a:gd name="T11" fmla="*/ 18 h 65"/>
                <a:gd name="T12" fmla="*/ 196 w 196"/>
                <a:gd name="T13" fmla="*/ 47 h 65"/>
                <a:gd name="T14" fmla="*/ 182 w 196"/>
                <a:gd name="T15" fmla="*/ 65 h 65"/>
                <a:gd name="T16" fmla="*/ 14 w 196"/>
                <a:gd name="T1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65">
                  <a:moveTo>
                    <a:pt x="14" y="65"/>
                  </a:moveTo>
                  <a:cubicBezTo>
                    <a:pt x="6" y="65"/>
                    <a:pt x="0" y="56"/>
                    <a:pt x="0" y="4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6" y="0"/>
                    <a:pt x="1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90" y="0"/>
                    <a:pt x="196" y="8"/>
                    <a:pt x="196" y="18"/>
                  </a:cubicBezTo>
                  <a:cubicBezTo>
                    <a:pt x="196" y="47"/>
                    <a:pt x="196" y="47"/>
                    <a:pt x="196" y="47"/>
                  </a:cubicBezTo>
                  <a:cubicBezTo>
                    <a:pt x="196" y="56"/>
                    <a:pt x="190" y="65"/>
                    <a:pt x="182" y="65"/>
                  </a:cubicBezTo>
                  <a:lnTo>
                    <a:pt x="14" y="6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endParaRPr>
            </a:p>
          </p:txBody>
        </p:sp>
        <p:sp>
          <p:nvSpPr>
            <p:cNvPr id="73" name="Freeform 315"/>
            <p:cNvSpPr>
              <a:spLocks noEditPoints="1"/>
            </p:cNvSpPr>
            <p:nvPr/>
          </p:nvSpPr>
          <p:spPr bwMode="auto">
            <a:xfrm>
              <a:off x="65087" y="3913188"/>
              <a:ext cx="303213" cy="342900"/>
            </a:xfrm>
            <a:custGeom>
              <a:avLst/>
              <a:gdLst>
                <a:gd name="T0" fmla="*/ 396 w 402"/>
                <a:gd name="T1" fmla="*/ 382 h 456"/>
                <a:gd name="T2" fmla="*/ 249 w 402"/>
                <a:gd name="T3" fmla="*/ 118 h 456"/>
                <a:gd name="T4" fmla="*/ 249 w 402"/>
                <a:gd name="T5" fmla="*/ 0 h 456"/>
                <a:gd name="T6" fmla="*/ 153 w 402"/>
                <a:gd name="T7" fmla="*/ 0 h 456"/>
                <a:gd name="T8" fmla="*/ 153 w 402"/>
                <a:gd name="T9" fmla="*/ 118 h 456"/>
                <a:gd name="T10" fmla="*/ 6 w 402"/>
                <a:gd name="T11" fmla="*/ 382 h 456"/>
                <a:gd name="T12" fmla="*/ 14 w 402"/>
                <a:gd name="T13" fmla="*/ 433 h 456"/>
                <a:gd name="T14" fmla="*/ 76 w 402"/>
                <a:gd name="T15" fmla="*/ 456 h 456"/>
                <a:gd name="T16" fmla="*/ 326 w 402"/>
                <a:gd name="T17" fmla="*/ 456 h 456"/>
                <a:gd name="T18" fmla="*/ 388 w 402"/>
                <a:gd name="T19" fmla="*/ 433 h 456"/>
                <a:gd name="T20" fmla="*/ 396 w 402"/>
                <a:gd name="T21" fmla="*/ 382 h 456"/>
                <a:gd name="T22" fmla="*/ 238 w 402"/>
                <a:gd name="T23" fmla="*/ 165 h 456"/>
                <a:gd name="T24" fmla="*/ 269 w 402"/>
                <a:gd name="T25" fmla="*/ 196 h 456"/>
                <a:gd name="T26" fmla="*/ 238 w 402"/>
                <a:gd name="T27" fmla="*/ 227 h 456"/>
                <a:gd name="T28" fmla="*/ 207 w 402"/>
                <a:gd name="T29" fmla="*/ 196 h 456"/>
                <a:gd name="T30" fmla="*/ 238 w 402"/>
                <a:gd name="T31" fmla="*/ 165 h 456"/>
                <a:gd name="T32" fmla="*/ 195 w 402"/>
                <a:gd name="T33" fmla="*/ 100 h 456"/>
                <a:gd name="T34" fmla="*/ 216 w 402"/>
                <a:gd name="T35" fmla="*/ 120 h 456"/>
                <a:gd name="T36" fmla="*/ 195 w 402"/>
                <a:gd name="T37" fmla="*/ 141 h 456"/>
                <a:gd name="T38" fmla="*/ 174 w 402"/>
                <a:gd name="T39" fmla="*/ 120 h 456"/>
                <a:gd name="T40" fmla="*/ 195 w 402"/>
                <a:gd name="T41" fmla="*/ 100 h 456"/>
                <a:gd name="T42" fmla="*/ 165 w 402"/>
                <a:gd name="T43" fmla="*/ 200 h 456"/>
                <a:gd name="T44" fmla="*/ 190 w 402"/>
                <a:gd name="T45" fmla="*/ 225 h 456"/>
                <a:gd name="T46" fmla="*/ 165 w 402"/>
                <a:gd name="T47" fmla="*/ 249 h 456"/>
                <a:gd name="T48" fmla="*/ 140 w 402"/>
                <a:gd name="T49" fmla="*/ 225 h 456"/>
                <a:gd name="T50" fmla="*/ 165 w 402"/>
                <a:gd name="T51" fmla="*/ 200 h 456"/>
                <a:gd name="T52" fmla="*/ 360 w 402"/>
                <a:gd name="T53" fmla="*/ 411 h 456"/>
                <a:gd name="T54" fmla="*/ 326 w 402"/>
                <a:gd name="T55" fmla="*/ 421 h 456"/>
                <a:gd name="T56" fmla="*/ 76 w 402"/>
                <a:gd name="T57" fmla="*/ 421 h 456"/>
                <a:gd name="T58" fmla="*/ 42 w 402"/>
                <a:gd name="T59" fmla="*/ 411 h 456"/>
                <a:gd name="T60" fmla="*/ 39 w 402"/>
                <a:gd name="T61" fmla="*/ 393 h 456"/>
                <a:gd name="T62" fmla="*/ 107 w 402"/>
                <a:gd name="T63" fmla="*/ 257 h 456"/>
                <a:gd name="T64" fmla="*/ 295 w 402"/>
                <a:gd name="T65" fmla="*/ 257 h 456"/>
                <a:gd name="T66" fmla="*/ 363 w 402"/>
                <a:gd name="T67" fmla="*/ 393 h 456"/>
                <a:gd name="T68" fmla="*/ 360 w 402"/>
                <a:gd name="T69" fmla="*/ 411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2" h="456">
                  <a:moveTo>
                    <a:pt x="396" y="382"/>
                  </a:moveTo>
                  <a:cubicBezTo>
                    <a:pt x="365" y="289"/>
                    <a:pt x="310" y="221"/>
                    <a:pt x="249" y="118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53" y="0"/>
                    <a:pt x="153" y="0"/>
                    <a:pt x="153" y="0"/>
                  </a:cubicBezTo>
                  <a:cubicBezTo>
                    <a:pt x="153" y="118"/>
                    <a:pt x="153" y="118"/>
                    <a:pt x="153" y="118"/>
                  </a:cubicBezTo>
                  <a:cubicBezTo>
                    <a:pt x="92" y="221"/>
                    <a:pt x="37" y="289"/>
                    <a:pt x="6" y="382"/>
                  </a:cubicBezTo>
                  <a:cubicBezTo>
                    <a:pt x="0" y="399"/>
                    <a:pt x="3" y="418"/>
                    <a:pt x="14" y="433"/>
                  </a:cubicBezTo>
                  <a:cubicBezTo>
                    <a:pt x="24" y="447"/>
                    <a:pt x="58" y="456"/>
                    <a:pt x="76" y="456"/>
                  </a:cubicBezTo>
                  <a:cubicBezTo>
                    <a:pt x="326" y="456"/>
                    <a:pt x="326" y="456"/>
                    <a:pt x="326" y="456"/>
                  </a:cubicBezTo>
                  <a:cubicBezTo>
                    <a:pt x="344" y="456"/>
                    <a:pt x="378" y="447"/>
                    <a:pt x="388" y="433"/>
                  </a:cubicBezTo>
                  <a:cubicBezTo>
                    <a:pt x="399" y="418"/>
                    <a:pt x="402" y="399"/>
                    <a:pt x="396" y="382"/>
                  </a:cubicBezTo>
                  <a:close/>
                  <a:moveTo>
                    <a:pt x="238" y="165"/>
                  </a:moveTo>
                  <a:cubicBezTo>
                    <a:pt x="255" y="165"/>
                    <a:pt x="269" y="178"/>
                    <a:pt x="269" y="196"/>
                  </a:cubicBezTo>
                  <a:cubicBezTo>
                    <a:pt x="269" y="213"/>
                    <a:pt x="255" y="227"/>
                    <a:pt x="238" y="227"/>
                  </a:cubicBezTo>
                  <a:cubicBezTo>
                    <a:pt x="221" y="227"/>
                    <a:pt x="207" y="213"/>
                    <a:pt x="207" y="196"/>
                  </a:cubicBezTo>
                  <a:cubicBezTo>
                    <a:pt x="207" y="178"/>
                    <a:pt x="221" y="165"/>
                    <a:pt x="238" y="165"/>
                  </a:cubicBezTo>
                  <a:close/>
                  <a:moveTo>
                    <a:pt x="195" y="100"/>
                  </a:moveTo>
                  <a:cubicBezTo>
                    <a:pt x="207" y="100"/>
                    <a:pt x="216" y="109"/>
                    <a:pt x="216" y="120"/>
                  </a:cubicBezTo>
                  <a:cubicBezTo>
                    <a:pt x="216" y="132"/>
                    <a:pt x="207" y="141"/>
                    <a:pt x="195" y="141"/>
                  </a:cubicBezTo>
                  <a:cubicBezTo>
                    <a:pt x="184" y="141"/>
                    <a:pt x="174" y="132"/>
                    <a:pt x="174" y="120"/>
                  </a:cubicBezTo>
                  <a:cubicBezTo>
                    <a:pt x="174" y="109"/>
                    <a:pt x="184" y="100"/>
                    <a:pt x="195" y="100"/>
                  </a:cubicBezTo>
                  <a:close/>
                  <a:moveTo>
                    <a:pt x="165" y="200"/>
                  </a:moveTo>
                  <a:cubicBezTo>
                    <a:pt x="179" y="200"/>
                    <a:pt x="190" y="211"/>
                    <a:pt x="190" y="225"/>
                  </a:cubicBezTo>
                  <a:cubicBezTo>
                    <a:pt x="190" y="238"/>
                    <a:pt x="179" y="249"/>
                    <a:pt x="165" y="249"/>
                  </a:cubicBezTo>
                  <a:cubicBezTo>
                    <a:pt x="151" y="249"/>
                    <a:pt x="140" y="238"/>
                    <a:pt x="140" y="225"/>
                  </a:cubicBezTo>
                  <a:cubicBezTo>
                    <a:pt x="140" y="211"/>
                    <a:pt x="151" y="200"/>
                    <a:pt x="165" y="200"/>
                  </a:cubicBezTo>
                  <a:close/>
                  <a:moveTo>
                    <a:pt x="360" y="411"/>
                  </a:moveTo>
                  <a:cubicBezTo>
                    <a:pt x="355" y="415"/>
                    <a:pt x="337" y="421"/>
                    <a:pt x="326" y="421"/>
                  </a:cubicBezTo>
                  <a:cubicBezTo>
                    <a:pt x="76" y="421"/>
                    <a:pt x="76" y="421"/>
                    <a:pt x="76" y="421"/>
                  </a:cubicBezTo>
                  <a:cubicBezTo>
                    <a:pt x="65" y="421"/>
                    <a:pt x="47" y="415"/>
                    <a:pt x="42" y="411"/>
                  </a:cubicBezTo>
                  <a:cubicBezTo>
                    <a:pt x="38" y="406"/>
                    <a:pt x="37" y="399"/>
                    <a:pt x="39" y="393"/>
                  </a:cubicBezTo>
                  <a:cubicBezTo>
                    <a:pt x="55" y="344"/>
                    <a:pt x="79" y="302"/>
                    <a:pt x="107" y="257"/>
                  </a:cubicBezTo>
                  <a:cubicBezTo>
                    <a:pt x="295" y="257"/>
                    <a:pt x="295" y="257"/>
                    <a:pt x="295" y="257"/>
                  </a:cubicBezTo>
                  <a:cubicBezTo>
                    <a:pt x="323" y="302"/>
                    <a:pt x="347" y="344"/>
                    <a:pt x="363" y="393"/>
                  </a:cubicBezTo>
                  <a:cubicBezTo>
                    <a:pt x="365" y="399"/>
                    <a:pt x="364" y="406"/>
                    <a:pt x="360" y="4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endParaRPr>
            </a:p>
          </p:txBody>
        </p:sp>
        <p:sp>
          <p:nvSpPr>
            <p:cNvPr id="74" name="Oval 316"/>
            <p:cNvSpPr>
              <a:spLocks noChangeArrowheads="1"/>
            </p:cNvSpPr>
            <p:nvPr/>
          </p:nvSpPr>
          <p:spPr bwMode="auto">
            <a:xfrm>
              <a:off x="217487" y="3805238"/>
              <a:ext cx="44450" cy="46038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endParaRPr>
            </a:p>
          </p:txBody>
        </p:sp>
        <p:sp>
          <p:nvSpPr>
            <p:cNvPr id="75" name="Oval 317"/>
            <p:cNvSpPr>
              <a:spLocks noChangeArrowheads="1"/>
            </p:cNvSpPr>
            <p:nvPr/>
          </p:nvSpPr>
          <p:spPr bwMode="auto">
            <a:xfrm>
              <a:off x="173037" y="3835400"/>
              <a:ext cx="23813" cy="23813"/>
            </a:xfrm>
            <a:prstGeom prst="ellipse">
              <a:avLst/>
            </a:pr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endParaRPr>
            </a:p>
          </p:txBody>
        </p:sp>
      </p:grpSp>
      <p:grpSp>
        <p:nvGrpSpPr>
          <p:cNvPr id="76" name="Group 234"/>
          <p:cNvGrpSpPr/>
          <p:nvPr/>
        </p:nvGrpSpPr>
        <p:grpSpPr>
          <a:xfrm>
            <a:off x="3474393" y="2445105"/>
            <a:ext cx="379514" cy="400050"/>
            <a:chOff x="1693862" y="4675188"/>
            <a:chExt cx="365125" cy="400050"/>
          </a:xfrm>
          <a:solidFill>
            <a:schemeClr val="bg1"/>
          </a:solidFill>
        </p:grpSpPr>
        <p:sp>
          <p:nvSpPr>
            <p:cNvPr id="77" name="Freeform 335"/>
            <p:cNvSpPr/>
            <p:nvPr/>
          </p:nvSpPr>
          <p:spPr bwMode="auto">
            <a:xfrm>
              <a:off x="1811337" y="4675188"/>
              <a:ext cx="130175" cy="130175"/>
            </a:xfrm>
            <a:custGeom>
              <a:avLst/>
              <a:gdLst>
                <a:gd name="T0" fmla="*/ 92 w 174"/>
                <a:gd name="T1" fmla="*/ 171 h 173"/>
                <a:gd name="T2" fmla="*/ 171 w 174"/>
                <a:gd name="T3" fmla="*/ 82 h 173"/>
                <a:gd name="T4" fmla="*/ 82 w 174"/>
                <a:gd name="T5" fmla="*/ 3 h 173"/>
                <a:gd name="T6" fmla="*/ 3 w 174"/>
                <a:gd name="T7" fmla="*/ 92 h 173"/>
                <a:gd name="T8" fmla="*/ 92 w 174"/>
                <a:gd name="T9" fmla="*/ 171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" h="173">
                  <a:moveTo>
                    <a:pt x="92" y="171"/>
                  </a:moveTo>
                  <a:cubicBezTo>
                    <a:pt x="138" y="168"/>
                    <a:pt x="174" y="128"/>
                    <a:pt x="171" y="82"/>
                  </a:cubicBezTo>
                  <a:cubicBezTo>
                    <a:pt x="168" y="36"/>
                    <a:pt x="128" y="0"/>
                    <a:pt x="82" y="3"/>
                  </a:cubicBezTo>
                  <a:cubicBezTo>
                    <a:pt x="36" y="6"/>
                    <a:pt x="0" y="46"/>
                    <a:pt x="3" y="92"/>
                  </a:cubicBezTo>
                  <a:cubicBezTo>
                    <a:pt x="6" y="138"/>
                    <a:pt x="46" y="173"/>
                    <a:pt x="92" y="1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endParaRPr>
            </a:p>
          </p:txBody>
        </p:sp>
        <p:sp>
          <p:nvSpPr>
            <p:cNvPr id="78" name="Freeform 336"/>
            <p:cNvSpPr/>
            <p:nvPr/>
          </p:nvSpPr>
          <p:spPr bwMode="auto">
            <a:xfrm>
              <a:off x="1693862" y="4826000"/>
              <a:ext cx="365125" cy="249238"/>
            </a:xfrm>
            <a:custGeom>
              <a:avLst/>
              <a:gdLst>
                <a:gd name="T0" fmla="*/ 457 w 486"/>
                <a:gd name="T1" fmla="*/ 129 h 331"/>
                <a:gd name="T2" fmla="*/ 254 w 486"/>
                <a:gd name="T3" fmla="*/ 0 h 331"/>
                <a:gd name="T4" fmla="*/ 254 w 486"/>
                <a:gd name="T5" fmla="*/ 106 h 331"/>
                <a:gd name="T6" fmla="*/ 254 w 486"/>
                <a:gd name="T7" fmla="*/ 107 h 331"/>
                <a:gd name="T8" fmla="*/ 257 w 486"/>
                <a:gd name="T9" fmla="*/ 108 h 331"/>
                <a:gd name="T10" fmla="*/ 263 w 486"/>
                <a:gd name="T11" fmla="*/ 110 h 331"/>
                <a:gd name="T12" fmla="*/ 276 w 486"/>
                <a:gd name="T13" fmla="*/ 66 h 331"/>
                <a:gd name="T14" fmla="*/ 346 w 486"/>
                <a:gd name="T15" fmla="*/ 234 h 331"/>
                <a:gd name="T16" fmla="*/ 279 w 486"/>
                <a:gd name="T17" fmla="*/ 212 h 331"/>
                <a:gd name="T18" fmla="*/ 267 w 486"/>
                <a:gd name="T19" fmla="*/ 185 h 331"/>
                <a:gd name="T20" fmla="*/ 264 w 486"/>
                <a:gd name="T21" fmla="*/ 137 h 331"/>
                <a:gd name="T22" fmla="*/ 262 w 486"/>
                <a:gd name="T23" fmla="*/ 136 h 331"/>
                <a:gd name="T24" fmla="*/ 222 w 486"/>
                <a:gd name="T25" fmla="*/ 136 h 331"/>
                <a:gd name="T26" fmla="*/ 219 w 486"/>
                <a:gd name="T27" fmla="*/ 185 h 331"/>
                <a:gd name="T28" fmla="*/ 207 w 486"/>
                <a:gd name="T29" fmla="*/ 212 h 331"/>
                <a:gd name="T30" fmla="*/ 140 w 486"/>
                <a:gd name="T31" fmla="*/ 234 h 331"/>
                <a:gd name="T32" fmla="*/ 210 w 486"/>
                <a:gd name="T33" fmla="*/ 66 h 331"/>
                <a:gd name="T34" fmla="*/ 223 w 486"/>
                <a:gd name="T35" fmla="*/ 110 h 331"/>
                <a:gd name="T36" fmla="*/ 229 w 486"/>
                <a:gd name="T37" fmla="*/ 108 h 331"/>
                <a:gd name="T38" fmla="*/ 231 w 486"/>
                <a:gd name="T39" fmla="*/ 107 h 331"/>
                <a:gd name="T40" fmla="*/ 231 w 486"/>
                <a:gd name="T41" fmla="*/ 106 h 331"/>
                <a:gd name="T42" fmla="*/ 231 w 486"/>
                <a:gd name="T43" fmla="*/ 104 h 331"/>
                <a:gd name="T44" fmla="*/ 231 w 486"/>
                <a:gd name="T45" fmla="*/ 0 h 331"/>
                <a:gd name="T46" fmla="*/ 29 w 486"/>
                <a:gd name="T47" fmla="*/ 129 h 331"/>
                <a:gd name="T48" fmla="*/ 0 w 486"/>
                <a:gd name="T49" fmla="*/ 331 h 331"/>
                <a:gd name="T50" fmla="*/ 69 w 486"/>
                <a:gd name="T51" fmla="*/ 331 h 331"/>
                <a:gd name="T52" fmla="*/ 100 w 486"/>
                <a:gd name="T53" fmla="*/ 159 h 331"/>
                <a:gd name="T54" fmla="*/ 110 w 486"/>
                <a:gd name="T55" fmla="*/ 151 h 331"/>
                <a:gd name="T56" fmla="*/ 117 w 486"/>
                <a:gd name="T57" fmla="*/ 160 h 331"/>
                <a:gd name="T58" fmla="*/ 109 w 486"/>
                <a:gd name="T59" fmla="*/ 331 h 331"/>
                <a:gd name="T60" fmla="*/ 218 w 486"/>
                <a:gd name="T61" fmla="*/ 331 h 331"/>
                <a:gd name="T62" fmla="*/ 242 w 486"/>
                <a:gd name="T63" fmla="*/ 331 h 331"/>
                <a:gd name="T64" fmla="*/ 377 w 486"/>
                <a:gd name="T65" fmla="*/ 331 h 331"/>
                <a:gd name="T66" fmla="*/ 369 w 486"/>
                <a:gd name="T67" fmla="*/ 160 h 331"/>
                <a:gd name="T68" fmla="*/ 376 w 486"/>
                <a:gd name="T69" fmla="*/ 151 h 331"/>
                <a:gd name="T70" fmla="*/ 386 w 486"/>
                <a:gd name="T71" fmla="*/ 159 h 331"/>
                <a:gd name="T72" fmla="*/ 417 w 486"/>
                <a:gd name="T73" fmla="*/ 331 h 331"/>
                <a:gd name="T74" fmla="*/ 486 w 486"/>
                <a:gd name="T75" fmla="*/ 331 h 331"/>
                <a:gd name="T76" fmla="*/ 457 w 486"/>
                <a:gd name="T77" fmla="*/ 129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86" h="331">
                  <a:moveTo>
                    <a:pt x="457" y="129"/>
                  </a:moveTo>
                  <a:cubicBezTo>
                    <a:pt x="432" y="23"/>
                    <a:pt x="349" y="1"/>
                    <a:pt x="254" y="0"/>
                  </a:cubicBezTo>
                  <a:cubicBezTo>
                    <a:pt x="254" y="106"/>
                    <a:pt x="254" y="106"/>
                    <a:pt x="254" y="106"/>
                  </a:cubicBezTo>
                  <a:cubicBezTo>
                    <a:pt x="254" y="106"/>
                    <a:pt x="254" y="107"/>
                    <a:pt x="254" y="107"/>
                  </a:cubicBezTo>
                  <a:cubicBezTo>
                    <a:pt x="255" y="108"/>
                    <a:pt x="256" y="108"/>
                    <a:pt x="257" y="108"/>
                  </a:cubicBezTo>
                  <a:cubicBezTo>
                    <a:pt x="259" y="109"/>
                    <a:pt x="261" y="109"/>
                    <a:pt x="263" y="110"/>
                  </a:cubicBezTo>
                  <a:cubicBezTo>
                    <a:pt x="264" y="86"/>
                    <a:pt x="267" y="67"/>
                    <a:pt x="276" y="66"/>
                  </a:cubicBezTo>
                  <a:cubicBezTo>
                    <a:pt x="342" y="62"/>
                    <a:pt x="372" y="222"/>
                    <a:pt x="346" y="234"/>
                  </a:cubicBezTo>
                  <a:cubicBezTo>
                    <a:pt x="326" y="243"/>
                    <a:pt x="297" y="226"/>
                    <a:pt x="279" y="212"/>
                  </a:cubicBezTo>
                  <a:cubicBezTo>
                    <a:pt x="269" y="205"/>
                    <a:pt x="268" y="195"/>
                    <a:pt x="267" y="185"/>
                  </a:cubicBezTo>
                  <a:cubicBezTo>
                    <a:pt x="266" y="173"/>
                    <a:pt x="264" y="155"/>
                    <a:pt x="264" y="137"/>
                  </a:cubicBezTo>
                  <a:cubicBezTo>
                    <a:pt x="263" y="137"/>
                    <a:pt x="263" y="136"/>
                    <a:pt x="262" y="136"/>
                  </a:cubicBezTo>
                  <a:cubicBezTo>
                    <a:pt x="249" y="131"/>
                    <a:pt x="235" y="131"/>
                    <a:pt x="222" y="136"/>
                  </a:cubicBezTo>
                  <a:cubicBezTo>
                    <a:pt x="222" y="154"/>
                    <a:pt x="220" y="173"/>
                    <a:pt x="219" y="185"/>
                  </a:cubicBezTo>
                  <a:cubicBezTo>
                    <a:pt x="218" y="195"/>
                    <a:pt x="217" y="205"/>
                    <a:pt x="207" y="212"/>
                  </a:cubicBezTo>
                  <a:cubicBezTo>
                    <a:pt x="189" y="226"/>
                    <a:pt x="160" y="243"/>
                    <a:pt x="140" y="234"/>
                  </a:cubicBezTo>
                  <a:cubicBezTo>
                    <a:pt x="114" y="222"/>
                    <a:pt x="144" y="62"/>
                    <a:pt x="210" y="66"/>
                  </a:cubicBezTo>
                  <a:cubicBezTo>
                    <a:pt x="219" y="67"/>
                    <a:pt x="222" y="86"/>
                    <a:pt x="223" y="110"/>
                  </a:cubicBezTo>
                  <a:cubicBezTo>
                    <a:pt x="225" y="109"/>
                    <a:pt x="227" y="108"/>
                    <a:pt x="229" y="108"/>
                  </a:cubicBezTo>
                  <a:cubicBezTo>
                    <a:pt x="230" y="108"/>
                    <a:pt x="231" y="108"/>
                    <a:pt x="231" y="107"/>
                  </a:cubicBezTo>
                  <a:cubicBezTo>
                    <a:pt x="231" y="107"/>
                    <a:pt x="231" y="106"/>
                    <a:pt x="231" y="106"/>
                  </a:cubicBezTo>
                  <a:cubicBezTo>
                    <a:pt x="231" y="104"/>
                    <a:pt x="231" y="104"/>
                    <a:pt x="231" y="104"/>
                  </a:cubicBezTo>
                  <a:cubicBezTo>
                    <a:pt x="231" y="0"/>
                    <a:pt x="231" y="0"/>
                    <a:pt x="231" y="0"/>
                  </a:cubicBezTo>
                  <a:cubicBezTo>
                    <a:pt x="136" y="1"/>
                    <a:pt x="54" y="23"/>
                    <a:pt x="29" y="129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69" y="331"/>
                    <a:pt x="69" y="331"/>
                    <a:pt x="69" y="331"/>
                  </a:cubicBezTo>
                  <a:cubicBezTo>
                    <a:pt x="100" y="159"/>
                    <a:pt x="100" y="159"/>
                    <a:pt x="100" y="159"/>
                  </a:cubicBezTo>
                  <a:cubicBezTo>
                    <a:pt x="102" y="154"/>
                    <a:pt x="105" y="151"/>
                    <a:pt x="110" y="151"/>
                  </a:cubicBezTo>
                  <a:cubicBezTo>
                    <a:pt x="114" y="152"/>
                    <a:pt x="118" y="154"/>
                    <a:pt x="117" y="160"/>
                  </a:cubicBezTo>
                  <a:cubicBezTo>
                    <a:pt x="109" y="331"/>
                    <a:pt x="109" y="331"/>
                    <a:pt x="109" y="331"/>
                  </a:cubicBezTo>
                  <a:cubicBezTo>
                    <a:pt x="218" y="331"/>
                    <a:pt x="218" y="331"/>
                    <a:pt x="218" y="331"/>
                  </a:cubicBezTo>
                  <a:cubicBezTo>
                    <a:pt x="242" y="331"/>
                    <a:pt x="242" y="331"/>
                    <a:pt x="242" y="331"/>
                  </a:cubicBezTo>
                  <a:cubicBezTo>
                    <a:pt x="377" y="331"/>
                    <a:pt x="377" y="331"/>
                    <a:pt x="377" y="331"/>
                  </a:cubicBezTo>
                  <a:cubicBezTo>
                    <a:pt x="369" y="160"/>
                    <a:pt x="369" y="160"/>
                    <a:pt x="369" y="160"/>
                  </a:cubicBezTo>
                  <a:cubicBezTo>
                    <a:pt x="368" y="154"/>
                    <a:pt x="372" y="152"/>
                    <a:pt x="376" y="151"/>
                  </a:cubicBezTo>
                  <a:cubicBezTo>
                    <a:pt x="381" y="151"/>
                    <a:pt x="384" y="154"/>
                    <a:pt x="386" y="159"/>
                  </a:cubicBezTo>
                  <a:cubicBezTo>
                    <a:pt x="417" y="331"/>
                    <a:pt x="417" y="331"/>
                    <a:pt x="417" y="331"/>
                  </a:cubicBezTo>
                  <a:cubicBezTo>
                    <a:pt x="486" y="331"/>
                    <a:pt x="486" y="331"/>
                    <a:pt x="486" y="331"/>
                  </a:cubicBezTo>
                  <a:lnTo>
                    <a:pt x="457" y="1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endParaRPr>
            </a:p>
          </p:txBody>
        </p:sp>
      </p:grpSp>
      <p:grpSp>
        <p:nvGrpSpPr>
          <p:cNvPr id="82" name="Group 246"/>
          <p:cNvGrpSpPr/>
          <p:nvPr/>
        </p:nvGrpSpPr>
        <p:grpSpPr>
          <a:xfrm>
            <a:off x="5577214" y="2525934"/>
            <a:ext cx="478518" cy="392112"/>
            <a:chOff x="1635125" y="3014663"/>
            <a:chExt cx="460375" cy="392112"/>
          </a:xfrm>
          <a:solidFill>
            <a:schemeClr val="bg1"/>
          </a:solidFill>
        </p:grpSpPr>
        <p:sp>
          <p:nvSpPr>
            <p:cNvPr id="83" name="Freeform 348"/>
            <p:cNvSpPr/>
            <p:nvPr/>
          </p:nvSpPr>
          <p:spPr bwMode="auto">
            <a:xfrm>
              <a:off x="1635125" y="3014663"/>
              <a:ext cx="460375" cy="238125"/>
            </a:xfrm>
            <a:custGeom>
              <a:avLst/>
              <a:gdLst>
                <a:gd name="T0" fmla="*/ 159 w 613"/>
                <a:gd name="T1" fmla="*/ 254 h 316"/>
                <a:gd name="T2" fmla="*/ 203 w 613"/>
                <a:gd name="T3" fmla="*/ 148 h 316"/>
                <a:gd name="T4" fmla="*/ 222 w 613"/>
                <a:gd name="T5" fmla="*/ 136 h 316"/>
                <a:gd name="T6" fmla="*/ 240 w 613"/>
                <a:gd name="T7" fmla="*/ 149 h 316"/>
                <a:gd name="T8" fmla="*/ 306 w 613"/>
                <a:gd name="T9" fmla="*/ 316 h 316"/>
                <a:gd name="T10" fmla="*/ 372 w 613"/>
                <a:gd name="T11" fmla="*/ 149 h 316"/>
                <a:gd name="T12" fmla="*/ 391 w 613"/>
                <a:gd name="T13" fmla="*/ 136 h 316"/>
                <a:gd name="T14" fmla="*/ 391 w 613"/>
                <a:gd name="T15" fmla="*/ 136 h 316"/>
                <a:gd name="T16" fmla="*/ 409 w 613"/>
                <a:gd name="T17" fmla="*/ 148 h 316"/>
                <a:gd name="T18" fmla="*/ 452 w 613"/>
                <a:gd name="T19" fmla="*/ 254 h 316"/>
                <a:gd name="T20" fmla="*/ 583 w 613"/>
                <a:gd name="T21" fmla="*/ 254 h 316"/>
                <a:gd name="T22" fmla="*/ 613 w 613"/>
                <a:gd name="T23" fmla="*/ 161 h 316"/>
                <a:gd name="T24" fmla="*/ 566 w 613"/>
                <a:gd name="T25" fmla="*/ 47 h 316"/>
                <a:gd name="T26" fmla="*/ 453 w 613"/>
                <a:gd name="T27" fmla="*/ 0 h 316"/>
                <a:gd name="T28" fmla="*/ 339 w 613"/>
                <a:gd name="T29" fmla="*/ 47 h 316"/>
                <a:gd name="T30" fmla="*/ 307 w 613"/>
                <a:gd name="T31" fmla="*/ 80 h 316"/>
                <a:gd name="T32" fmla="*/ 273 w 613"/>
                <a:gd name="T33" fmla="*/ 46 h 316"/>
                <a:gd name="T34" fmla="*/ 160 w 613"/>
                <a:gd name="T35" fmla="*/ 0 h 316"/>
                <a:gd name="T36" fmla="*/ 47 w 613"/>
                <a:gd name="T37" fmla="*/ 47 h 316"/>
                <a:gd name="T38" fmla="*/ 0 w 613"/>
                <a:gd name="T39" fmla="*/ 160 h 316"/>
                <a:gd name="T40" fmla="*/ 30 w 613"/>
                <a:gd name="T41" fmla="*/ 254 h 316"/>
                <a:gd name="T42" fmla="*/ 159 w 613"/>
                <a:gd name="T43" fmla="*/ 25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3" h="316">
                  <a:moveTo>
                    <a:pt x="159" y="254"/>
                  </a:moveTo>
                  <a:cubicBezTo>
                    <a:pt x="203" y="148"/>
                    <a:pt x="203" y="148"/>
                    <a:pt x="203" y="148"/>
                  </a:cubicBezTo>
                  <a:cubicBezTo>
                    <a:pt x="207" y="141"/>
                    <a:pt x="214" y="136"/>
                    <a:pt x="222" y="136"/>
                  </a:cubicBezTo>
                  <a:cubicBezTo>
                    <a:pt x="230" y="136"/>
                    <a:pt x="237" y="141"/>
                    <a:pt x="240" y="149"/>
                  </a:cubicBezTo>
                  <a:cubicBezTo>
                    <a:pt x="306" y="316"/>
                    <a:pt x="306" y="316"/>
                    <a:pt x="306" y="316"/>
                  </a:cubicBezTo>
                  <a:cubicBezTo>
                    <a:pt x="372" y="149"/>
                    <a:pt x="372" y="149"/>
                    <a:pt x="372" y="149"/>
                  </a:cubicBezTo>
                  <a:cubicBezTo>
                    <a:pt x="375" y="141"/>
                    <a:pt x="382" y="136"/>
                    <a:pt x="391" y="136"/>
                  </a:cubicBezTo>
                  <a:cubicBezTo>
                    <a:pt x="391" y="136"/>
                    <a:pt x="391" y="136"/>
                    <a:pt x="391" y="136"/>
                  </a:cubicBezTo>
                  <a:cubicBezTo>
                    <a:pt x="399" y="136"/>
                    <a:pt x="406" y="141"/>
                    <a:pt x="409" y="148"/>
                  </a:cubicBezTo>
                  <a:cubicBezTo>
                    <a:pt x="452" y="254"/>
                    <a:pt x="452" y="254"/>
                    <a:pt x="452" y="254"/>
                  </a:cubicBezTo>
                  <a:cubicBezTo>
                    <a:pt x="583" y="254"/>
                    <a:pt x="583" y="254"/>
                    <a:pt x="583" y="254"/>
                  </a:cubicBezTo>
                  <a:cubicBezTo>
                    <a:pt x="602" y="227"/>
                    <a:pt x="613" y="195"/>
                    <a:pt x="613" y="161"/>
                  </a:cubicBezTo>
                  <a:cubicBezTo>
                    <a:pt x="613" y="118"/>
                    <a:pt x="596" y="78"/>
                    <a:pt x="566" y="47"/>
                  </a:cubicBezTo>
                  <a:cubicBezTo>
                    <a:pt x="536" y="17"/>
                    <a:pt x="495" y="0"/>
                    <a:pt x="453" y="0"/>
                  </a:cubicBezTo>
                  <a:cubicBezTo>
                    <a:pt x="410" y="0"/>
                    <a:pt x="370" y="17"/>
                    <a:pt x="339" y="47"/>
                  </a:cubicBezTo>
                  <a:cubicBezTo>
                    <a:pt x="307" y="80"/>
                    <a:pt x="307" y="80"/>
                    <a:pt x="307" y="80"/>
                  </a:cubicBezTo>
                  <a:cubicBezTo>
                    <a:pt x="273" y="46"/>
                    <a:pt x="273" y="46"/>
                    <a:pt x="273" y="46"/>
                  </a:cubicBezTo>
                  <a:cubicBezTo>
                    <a:pt x="243" y="16"/>
                    <a:pt x="203" y="0"/>
                    <a:pt x="160" y="0"/>
                  </a:cubicBezTo>
                  <a:cubicBezTo>
                    <a:pt x="117" y="0"/>
                    <a:pt x="77" y="16"/>
                    <a:pt x="47" y="47"/>
                  </a:cubicBezTo>
                  <a:cubicBezTo>
                    <a:pt x="16" y="77"/>
                    <a:pt x="0" y="117"/>
                    <a:pt x="0" y="160"/>
                  </a:cubicBezTo>
                  <a:cubicBezTo>
                    <a:pt x="0" y="194"/>
                    <a:pt x="10" y="227"/>
                    <a:pt x="30" y="254"/>
                  </a:cubicBezTo>
                  <a:lnTo>
                    <a:pt x="159" y="2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endParaRPr>
            </a:p>
          </p:txBody>
        </p:sp>
        <p:sp>
          <p:nvSpPr>
            <p:cNvPr id="84" name="Freeform 349"/>
            <p:cNvSpPr/>
            <p:nvPr/>
          </p:nvSpPr>
          <p:spPr bwMode="auto">
            <a:xfrm>
              <a:off x="1685925" y="3171825"/>
              <a:ext cx="358775" cy="234950"/>
            </a:xfrm>
            <a:custGeom>
              <a:avLst/>
              <a:gdLst>
                <a:gd name="T0" fmla="*/ 372 w 479"/>
                <a:gd name="T1" fmla="*/ 85 h 312"/>
                <a:gd name="T2" fmla="*/ 353 w 479"/>
                <a:gd name="T3" fmla="*/ 72 h 312"/>
                <a:gd name="T4" fmla="*/ 324 w 479"/>
                <a:gd name="T5" fmla="*/ 1 h 312"/>
                <a:gd name="T6" fmla="*/ 258 w 479"/>
                <a:gd name="T7" fmla="*/ 169 h 312"/>
                <a:gd name="T8" fmla="*/ 239 w 479"/>
                <a:gd name="T9" fmla="*/ 182 h 312"/>
                <a:gd name="T10" fmla="*/ 221 w 479"/>
                <a:gd name="T11" fmla="*/ 169 h 312"/>
                <a:gd name="T12" fmla="*/ 154 w 479"/>
                <a:gd name="T13" fmla="*/ 0 h 312"/>
                <a:gd name="T14" fmla="*/ 123 w 479"/>
                <a:gd name="T15" fmla="*/ 72 h 312"/>
                <a:gd name="T16" fmla="*/ 105 w 479"/>
                <a:gd name="T17" fmla="*/ 85 h 312"/>
                <a:gd name="T18" fmla="*/ 0 w 479"/>
                <a:gd name="T19" fmla="*/ 85 h 312"/>
                <a:gd name="T20" fmla="*/ 220 w 479"/>
                <a:gd name="T21" fmla="*/ 303 h 312"/>
                <a:gd name="T22" fmla="*/ 241 w 479"/>
                <a:gd name="T23" fmla="*/ 312 h 312"/>
                <a:gd name="T24" fmla="*/ 241 w 479"/>
                <a:gd name="T25" fmla="*/ 312 h 312"/>
                <a:gd name="T26" fmla="*/ 262 w 479"/>
                <a:gd name="T27" fmla="*/ 303 h 312"/>
                <a:gd name="T28" fmla="*/ 479 w 479"/>
                <a:gd name="T29" fmla="*/ 85 h 312"/>
                <a:gd name="T30" fmla="*/ 372 w 479"/>
                <a:gd name="T31" fmla="*/ 85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9" h="312">
                  <a:moveTo>
                    <a:pt x="372" y="85"/>
                  </a:moveTo>
                  <a:cubicBezTo>
                    <a:pt x="364" y="85"/>
                    <a:pt x="356" y="80"/>
                    <a:pt x="353" y="72"/>
                  </a:cubicBezTo>
                  <a:cubicBezTo>
                    <a:pt x="324" y="1"/>
                    <a:pt x="324" y="1"/>
                    <a:pt x="324" y="1"/>
                  </a:cubicBezTo>
                  <a:cubicBezTo>
                    <a:pt x="258" y="169"/>
                    <a:pt x="258" y="169"/>
                    <a:pt x="258" y="169"/>
                  </a:cubicBezTo>
                  <a:cubicBezTo>
                    <a:pt x="255" y="177"/>
                    <a:pt x="248" y="182"/>
                    <a:pt x="239" y="182"/>
                  </a:cubicBezTo>
                  <a:cubicBezTo>
                    <a:pt x="231" y="182"/>
                    <a:pt x="224" y="177"/>
                    <a:pt x="221" y="169"/>
                  </a:cubicBezTo>
                  <a:cubicBezTo>
                    <a:pt x="154" y="0"/>
                    <a:pt x="154" y="0"/>
                    <a:pt x="154" y="0"/>
                  </a:cubicBezTo>
                  <a:cubicBezTo>
                    <a:pt x="123" y="72"/>
                    <a:pt x="123" y="72"/>
                    <a:pt x="123" y="72"/>
                  </a:cubicBezTo>
                  <a:cubicBezTo>
                    <a:pt x="120" y="80"/>
                    <a:pt x="113" y="85"/>
                    <a:pt x="105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220" y="303"/>
                    <a:pt x="220" y="303"/>
                    <a:pt x="220" y="303"/>
                  </a:cubicBezTo>
                  <a:cubicBezTo>
                    <a:pt x="226" y="309"/>
                    <a:pt x="233" y="312"/>
                    <a:pt x="241" y="312"/>
                  </a:cubicBezTo>
                  <a:cubicBezTo>
                    <a:pt x="241" y="312"/>
                    <a:pt x="241" y="312"/>
                    <a:pt x="241" y="312"/>
                  </a:cubicBezTo>
                  <a:cubicBezTo>
                    <a:pt x="249" y="312"/>
                    <a:pt x="256" y="309"/>
                    <a:pt x="262" y="303"/>
                  </a:cubicBezTo>
                  <a:cubicBezTo>
                    <a:pt x="479" y="85"/>
                    <a:pt x="479" y="85"/>
                    <a:pt x="479" y="85"/>
                  </a:cubicBezTo>
                  <a:lnTo>
                    <a:pt x="372" y="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/>
            <a:lstStyle/>
            <a:p>
              <a:pPr defTabSz="914400">
                <a:defRPr/>
              </a:pPr>
              <a:endParaRPr lang="en-AU" sz="1800" kern="0">
                <a:solidFill>
                  <a:srgbClr val="000000"/>
                </a:solidFill>
                <a:latin typeface="Times New Roman" panose="02020603050405020304"/>
                <a:ea typeface="宋体" panose="02010600030101010101" pitchFamily="2" charset="-122"/>
              </a:endParaRPr>
            </a:p>
          </p:txBody>
        </p:sp>
      </p:grpSp>
      <p:sp>
        <p:nvSpPr>
          <p:cNvPr id="67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indent="0" algn="ctr" defTabSz="914400">
              <a:spcBef>
                <a:spcPct val="20000"/>
              </a:spcBef>
              <a:buFont typeface="Arial" panose="020B0604020202020204" pitchFamily="34" charset="0"/>
              <a:buNone/>
              <a:defRPr sz="1600" b="1" i="0" baseline="0">
                <a:latin typeface="楷体" panose="02010609060101010101" pitchFamily="49" charset="-122"/>
                <a:ea typeface="楷体" panose="02010609060101010101" pitchFamily="49" charset="-122"/>
              </a:defRPr>
            </a:lvl1pPr>
            <a:lvl2pPr indent="0" defTabSz="914400">
              <a:spcBef>
                <a:spcPct val="20000"/>
              </a:spcBef>
              <a:buFont typeface="Arial" panose="020B0604020202020204" pitchFamily="34" charset="0"/>
              <a:buNone/>
              <a:defRPr sz="2800"/>
            </a:lvl2pPr>
            <a:lvl3pPr indent="0" defTabSz="914400">
              <a:spcBef>
                <a:spcPct val="20000"/>
              </a:spcBef>
              <a:buFont typeface="Arial" panose="020B0604020202020204" pitchFamily="34" charset="0"/>
              <a:buNone/>
              <a:defRPr sz="2400"/>
            </a:lvl3pPr>
            <a:lvl4pPr indent="0" defTabSz="914400">
              <a:spcBef>
                <a:spcPct val="20000"/>
              </a:spcBef>
              <a:buFont typeface="Arial" panose="020B0604020202020204" pitchFamily="34" charset="0"/>
              <a:buNone/>
              <a:defRPr sz="2000"/>
            </a:lvl4pPr>
            <a:lvl5pPr indent="0" defTabSz="914400">
              <a:spcBef>
                <a:spcPct val="20000"/>
              </a:spcBef>
              <a:buFont typeface="Arial" panose="020B0604020202020204" pitchFamily="34" charset="0"/>
              <a:buNone/>
              <a:defRPr sz="2000"/>
            </a:lvl5pPr>
            <a:lvl6pPr marL="25146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 defTabSz="9144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zh-CN" altLang="en-US" dirty="0"/>
              <a:t>病案信息学（第</a:t>
            </a:r>
            <a:r>
              <a:rPr lang="en-US" altLang="zh-CN" dirty="0"/>
              <a:t>3</a:t>
            </a:r>
            <a:r>
              <a:rPr lang="zh-CN" altLang="en-US" dirty="0"/>
              <a:t>版）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5790" y="680085"/>
            <a:ext cx="8554085" cy="528320"/>
          </a:xfrm>
        </p:spPr>
        <p:txBody>
          <a:bodyPr/>
          <a:p>
            <a:r>
              <a:rPr kumimoji="1" lang="en-US" altLang="zh-CN" sz="2000" b="1" kern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7. </a:t>
            </a:r>
            <a:r>
              <a:rPr kumimoji="1" lang="zh-CN" altLang="en-US" sz="2000" b="1" kern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符</a:t>
            </a:r>
            <a:r>
              <a:rPr kumimoji="1" lang="en-US" altLang="zh-CN" sz="2000" b="1" kern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kumimoji="1" lang="zh-CN" altLang="en-US" sz="2000" b="1" kern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号</a:t>
            </a:r>
            <a:r>
              <a:rPr kumimoji="1" lang="en-US" altLang="zh-CN" sz="2000" b="1" kern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>
            <a:off x="6920230" y="1518920"/>
            <a:ext cx="15811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/>
          <p:nvPr/>
        </p:nvCxnSpPr>
        <p:spPr>
          <a:xfrm flipH="1">
            <a:off x="2363470" y="1518920"/>
            <a:ext cx="194310" cy="6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5790" y="680085"/>
            <a:ext cx="8554085" cy="784225"/>
          </a:xfrm>
        </p:spPr>
        <p:txBody>
          <a:bodyPr/>
          <a:p>
            <a:r>
              <a:rPr lang="en-US" altLang="zh-CN" sz="2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8. NOS（not otherwise specified）</a:t>
            </a:r>
            <a:br>
              <a:rPr lang="en-US" altLang="zh-CN" sz="2000" b="1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altLang="zh-CN" sz="2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其它方面未特指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70915" y="1854200"/>
            <a:ext cx="7823200" cy="3394710"/>
          </a:xfrm>
        </p:spPr>
        <p:txBody>
          <a:bodyPr/>
          <a:p>
            <a:pPr eaLnBrk="1" hangingPunct="1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病因未特指： 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M54.1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臂神经根炎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NOS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部位未特指 ：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I21.3 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透壁性心肌梗死 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NOS 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临床表现未特指：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A53.9 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后天性梅毒 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NOS 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            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B52.9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三日疟 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NOS 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1" latinLnBrk="0" hangingPunct="1">
              <a:lnSpc>
                <a:spcPct val="150000"/>
              </a:lnSpc>
              <a:spcBef>
                <a:spcPct val="0"/>
              </a:spcBef>
              <a:buNone/>
            </a:pP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/>
          <p:cNvSpPr/>
          <p:nvPr/>
        </p:nvSpPr>
        <p:spPr>
          <a:xfrm>
            <a:off x="3219450" y="957594"/>
            <a:ext cx="1390649" cy="531223"/>
          </a:xfrm>
          <a:prstGeom prst="rect">
            <a:avLst/>
          </a:prstGeom>
          <a:solidFill>
            <a:srgbClr val="296FA5"/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Times New Roman" panose="02020603050405020304"/>
                <a:ea typeface="黑体" panose="02010609060101010101" pitchFamily="49" charset="-122"/>
              </a:rPr>
              <a:t>第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/>
                <a:ea typeface="黑体" panose="02010609060101010101" pitchFamily="49" charset="-122"/>
              </a:rPr>
              <a:t>一节 </a:t>
            </a:r>
            <a:endParaRPr lang="zh-CN" altLang="en-US" sz="2400" dirty="0">
              <a:solidFill>
                <a:schemeClr val="bg1"/>
              </a:solidFill>
              <a:latin typeface="Times New Roman" panose="02020603050405020304"/>
              <a:ea typeface="黑体" panose="02010609060101010101" pitchFamily="49" charset="-122"/>
            </a:endParaRPr>
          </a:p>
        </p:txBody>
      </p:sp>
      <p:sp>
        <p:nvSpPr>
          <p:cNvPr id="35" name="PA_矩形 8"/>
          <p:cNvSpPr/>
          <p:nvPr>
            <p:custDataLst>
              <p:tags r:id="rId1"/>
            </p:custDataLst>
          </p:nvPr>
        </p:nvSpPr>
        <p:spPr>
          <a:xfrm>
            <a:off x="4715736" y="1002656"/>
            <a:ext cx="3014922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zh-CN" altLang="en-US" sz="2400" b="1" kern="0" dirty="0" smtClean="0">
                <a:latin typeface="Times New Roman" panose="02020603050405020304"/>
                <a:ea typeface="黑体" panose="02010609060101010101" pitchFamily="49" charset="-122"/>
              </a:rPr>
              <a:t>疾病分类</a:t>
            </a:r>
            <a:r>
              <a:rPr lang="zh-CN" altLang="en-US" sz="2400" b="1" kern="0" dirty="0" smtClean="0">
                <a:latin typeface="Times New Roman" panose="02020603050405020304"/>
                <a:ea typeface="黑体" panose="02010609060101010101" pitchFamily="49" charset="-122"/>
              </a:rPr>
              <a:t>概述</a:t>
            </a:r>
            <a:endParaRPr lang="zh-CN" altLang="en-US" sz="2400" b="1" kern="0" dirty="0" smtClean="0">
              <a:latin typeface="Times New Roman" panose="02020603050405020304"/>
              <a:ea typeface="黑体" panose="02010609060101010101" pitchFamily="49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219451" y="4026694"/>
            <a:ext cx="1390648" cy="531223"/>
          </a:xfrm>
          <a:prstGeom prst="rect">
            <a:avLst/>
          </a:prstGeom>
          <a:solidFill>
            <a:srgbClr val="52B8DA"/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Times New Roman" panose="02020603050405020304"/>
                <a:ea typeface="黑体" panose="02010609060101010101" pitchFamily="49" charset="-122"/>
              </a:rPr>
              <a:t>第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/>
                <a:ea typeface="黑体" panose="02010609060101010101" pitchFamily="49" charset="-122"/>
              </a:rPr>
              <a:t>五节 </a:t>
            </a:r>
            <a:endParaRPr lang="zh-CN" altLang="en-US" sz="2400" dirty="0">
              <a:solidFill>
                <a:schemeClr val="bg1"/>
              </a:solidFill>
              <a:latin typeface="Times New Roman" panose="02020603050405020304"/>
              <a:ea typeface="黑体" panose="02010609060101010101" pitchFamily="49" charset="-122"/>
            </a:endParaRPr>
          </a:p>
        </p:txBody>
      </p:sp>
      <p:sp>
        <p:nvSpPr>
          <p:cNvPr id="39" name="PA_矩形 8"/>
          <p:cNvSpPr/>
          <p:nvPr>
            <p:custDataLst>
              <p:tags r:id="rId2"/>
            </p:custDataLst>
          </p:nvPr>
        </p:nvSpPr>
        <p:spPr>
          <a:xfrm>
            <a:off x="4715736" y="4097937"/>
            <a:ext cx="3014922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zh-CN" altLang="en-US" sz="2400" b="1" kern="0" dirty="0">
                <a:latin typeface="Times New Roman" panose="02020603050405020304"/>
                <a:ea typeface="黑体" panose="02010609060101010101" pitchFamily="49" charset="-122"/>
              </a:rPr>
              <a:t>主要诊断选择</a:t>
            </a:r>
            <a:endParaRPr lang="zh-CN" altLang="en-US" sz="2400" b="1" kern="0" dirty="0">
              <a:latin typeface="Times New Roman" panose="02020603050405020304"/>
              <a:ea typeface="黑体" panose="02010609060101010101" pitchFamily="49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3219451" y="1699111"/>
            <a:ext cx="1390648" cy="531223"/>
          </a:xfrm>
          <a:prstGeom prst="rect">
            <a:avLst/>
          </a:prstGeom>
          <a:solidFill>
            <a:srgbClr val="52B8DA"/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Times New Roman" panose="02020603050405020304"/>
                <a:ea typeface="黑体" panose="02010609060101010101" pitchFamily="49" charset="-122"/>
              </a:rPr>
              <a:t>第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/>
                <a:ea typeface="黑体" panose="02010609060101010101" pitchFamily="49" charset="-122"/>
              </a:rPr>
              <a:t>二节 </a:t>
            </a:r>
            <a:endParaRPr lang="zh-CN" altLang="en-US" sz="2400" dirty="0">
              <a:solidFill>
                <a:schemeClr val="bg1"/>
              </a:solidFill>
              <a:latin typeface="Times New Roman" panose="02020603050405020304"/>
              <a:ea typeface="黑体" panose="02010609060101010101" pitchFamily="49" charset="-122"/>
            </a:endParaRPr>
          </a:p>
        </p:txBody>
      </p:sp>
      <p:sp>
        <p:nvSpPr>
          <p:cNvPr id="20" name="PA_矩形 8"/>
          <p:cNvSpPr/>
          <p:nvPr>
            <p:custDataLst>
              <p:tags r:id="rId3"/>
            </p:custDataLst>
          </p:nvPr>
        </p:nvSpPr>
        <p:spPr>
          <a:xfrm>
            <a:off x="4715510" y="1742440"/>
            <a:ext cx="357568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zh-CN" altLang="en-US" sz="2400" b="1" kern="0" dirty="0">
                <a:latin typeface="Times New Roman" panose="02020603050405020304"/>
                <a:ea typeface="黑体" panose="02010609060101010101" pitchFamily="49" charset="-122"/>
              </a:rPr>
              <a:t>国际疾病分类的基础知识</a:t>
            </a:r>
            <a:endParaRPr lang="zh-CN" altLang="en-US" sz="2400" b="1" kern="0" dirty="0">
              <a:latin typeface="Times New Roman" panose="02020603050405020304"/>
              <a:ea typeface="黑体" panose="02010609060101010101" pitchFamily="49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219451" y="2463488"/>
            <a:ext cx="1390648" cy="531223"/>
          </a:xfrm>
          <a:prstGeom prst="rect">
            <a:avLst/>
          </a:prstGeom>
          <a:solidFill>
            <a:srgbClr val="296FA5"/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latin typeface="Times New Roman" panose="02020603050405020304"/>
                <a:ea typeface="黑体" panose="02010609060101010101" pitchFamily="49" charset="-122"/>
              </a:rPr>
              <a:t>第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/>
                <a:ea typeface="黑体" panose="02010609060101010101" pitchFamily="49" charset="-122"/>
              </a:rPr>
              <a:t>三节 </a:t>
            </a:r>
            <a:endParaRPr lang="zh-CN" altLang="en-US" sz="2400" dirty="0">
              <a:solidFill>
                <a:schemeClr val="bg1"/>
              </a:solidFill>
              <a:latin typeface="Times New Roman" panose="02020603050405020304"/>
              <a:ea typeface="黑体" panose="02010609060101010101" pitchFamily="49" charset="-122"/>
            </a:endParaRPr>
          </a:p>
        </p:txBody>
      </p:sp>
      <p:sp>
        <p:nvSpPr>
          <p:cNvPr id="24" name="PA_矩形 8"/>
          <p:cNvSpPr/>
          <p:nvPr>
            <p:custDataLst>
              <p:tags r:id="rId4"/>
            </p:custDataLst>
          </p:nvPr>
        </p:nvSpPr>
        <p:spPr>
          <a:xfrm>
            <a:off x="4715510" y="2499995"/>
            <a:ext cx="4565015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zh-CN" altLang="en-US" sz="2400" b="1" kern="0" dirty="0">
                <a:latin typeface="Times New Roman" panose="02020603050405020304"/>
                <a:ea typeface="黑体" panose="02010609060101010101" pitchFamily="49" charset="-122"/>
              </a:rPr>
              <a:t>国际疾病分类</a:t>
            </a:r>
            <a:r>
              <a:rPr lang="en-US" altLang="zh-CN" sz="2400" b="1" kern="0" dirty="0">
                <a:latin typeface="Times New Roman" panose="02020603050405020304"/>
                <a:ea typeface="黑体" panose="02010609060101010101" pitchFamily="49" charset="-122"/>
              </a:rPr>
              <a:t>1-10</a:t>
            </a:r>
            <a:r>
              <a:rPr lang="zh-CN" altLang="en-US" sz="2400" b="1" kern="0" dirty="0">
                <a:latin typeface="Times New Roman" panose="02020603050405020304"/>
                <a:ea typeface="黑体" panose="02010609060101010101" pitchFamily="49" charset="-122"/>
              </a:rPr>
              <a:t>章的指导内容</a:t>
            </a:r>
            <a:endParaRPr lang="zh-CN" altLang="en-US" sz="2400" b="1" kern="0" dirty="0">
              <a:latin typeface="Times New Roman" panose="02020603050405020304"/>
              <a:ea typeface="黑体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209291" y="3250724"/>
            <a:ext cx="1390648" cy="531223"/>
          </a:xfrm>
          <a:prstGeom prst="rect">
            <a:avLst/>
          </a:prstGeom>
          <a:solidFill>
            <a:srgbClr val="52B8DA"/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r>
              <a:rPr lang="zh-CN" altLang="en-US" sz="2400" dirty="0">
                <a:solidFill>
                  <a:schemeClr val="bg1"/>
                </a:solidFill>
                <a:latin typeface="Times New Roman" panose="02020603050405020304"/>
                <a:ea typeface="黑体" panose="02010609060101010101" pitchFamily="49" charset="-122"/>
              </a:rPr>
              <a:t>第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/>
                <a:ea typeface="黑体" panose="02010609060101010101" pitchFamily="49" charset="-122"/>
              </a:rPr>
              <a:t>四节 </a:t>
            </a:r>
            <a:endParaRPr lang="zh-CN" altLang="en-US" sz="2400" dirty="0">
              <a:solidFill>
                <a:schemeClr val="bg1"/>
              </a:solidFill>
              <a:latin typeface="Times New Roman" panose="02020603050405020304"/>
              <a:ea typeface="黑体" panose="02010609060101010101" pitchFamily="49" charset="-122"/>
            </a:endParaRPr>
          </a:p>
        </p:txBody>
      </p:sp>
      <p:sp>
        <p:nvSpPr>
          <p:cNvPr id="4" name="PA_矩形 8"/>
          <p:cNvSpPr/>
          <p:nvPr>
            <p:custDataLst>
              <p:tags r:id="rId5"/>
            </p:custDataLst>
          </p:nvPr>
        </p:nvSpPr>
        <p:spPr>
          <a:xfrm>
            <a:off x="4728210" y="3289935"/>
            <a:ext cx="4775835" cy="460375"/>
          </a:xfrm>
          <a:prstGeom prst="rect">
            <a:avLst/>
          </a:prstGeom>
        </p:spPr>
        <p:txBody>
          <a:bodyPr wrap="square">
            <a:spAutoFit/>
          </a:bodyPr>
          <a:p>
            <a:pPr defTabSz="685800"/>
            <a:r>
              <a:rPr lang="zh-CN" altLang="en-US" sz="2400" b="1" kern="0" dirty="0">
                <a:latin typeface="Times New Roman" panose="02020603050405020304"/>
                <a:ea typeface="黑体" panose="02010609060101010101" pitchFamily="49" charset="-122"/>
              </a:rPr>
              <a:t>国际疾病分类</a:t>
            </a:r>
            <a:r>
              <a:rPr lang="en-US" altLang="zh-CN" sz="2400" b="1" kern="0" dirty="0">
                <a:latin typeface="Times New Roman" panose="02020603050405020304"/>
                <a:ea typeface="黑体" panose="02010609060101010101" pitchFamily="49" charset="-122"/>
              </a:rPr>
              <a:t>11-22</a:t>
            </a:r>
            <a:r>
              <a:rPr lang="zh-CN" altLang="en-US" sz="2400" b="1" kern="0" dirty="0">
                <a:latin typeface="Times New Roman" panose="02020603050405020304"/>
                <a:ea typeface="黑体" panose="02010609060101010101" pitchFamily="49" charset="-122"/>
              </a:rPr>
              <a:t>章的指导内容</a:t>
            </a:r>
            <a:endParaRPr lang="zh-CN" altLang="en-US" sz="2400" b="1" kern="0" dirty="0">
              <a:latin typeface="Times New Roman" panose="02020603050405020304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5790" y="668020"/>
            <a:ext cx="8554085" cy="784225"/>
          </a:xfrm>
        </p:spPr>
        <p:txBody>
          <a:bodyPr/>
          <a:p>
            <a:r>
              <a:rPr lang="en-US" altLang="zh-CN" sz="2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9. </a:t>
            </a:r>
            <a:r>
              <a:rPr lang="en-US" altLang="zh-CN" sz="2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NEC （not elsewhere classified）</a:t>
            </a:r>
            <a:br>
              <a:rPr lang="en-US" altLang="zh-CN" sz="2000" b="1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en-US" altLang="zh-CN" sz="2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不可归类在它处者 </a:t>
            </a:r>
            <a:b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b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</a:rPr>
            </a:br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70915" y="1745615"/>
            <a:ext cx="8189595" cy="3394710"/>
          </a:xfrm>
        </p:spPr>
        <p:txBody>
          <a:bodyPr/>
          <a:p>
            <a:pPr eaLnBrk="1" hangingPunct="1">
              <a:lnSpc>
                <a:spcPct val="150000"/>
              </a:lnSpc>
              <a:buNone/>
            </a:pP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NEC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的含义是如果能够分类到其他编码，则不要采用此编码。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例如： 脊椎后凸，继发性 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NEC M40.1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如果脊椎后凸是由于结核病引起：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A18.0† M49.0*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如果脊椎后凸是由于先天性梅毒引起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A50.5† M49.3*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因此，查找索引时遇到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NEC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，提示需要到病案中了解脊椎后凸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的病因。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lnSpc>
                <a:spcPct val="150000"/>
              </a:lnSpc>
            </a:pP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1" latinLnBrk="0" hangingPunct="1">
              <a:lnSpc>
                <a:spcPct val="150000"/>
              </a:lnSpc>
              <a:spcBef>
                <a:spcPct val="0"/>
              </a:spcBef>
              <a:buNone/>
            </a:pP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" name="文本占位符 21"/>
          <p:cNvSpPr txBox="1"/>
          <p:nvPr/>
        </p:nvSpPr>
        <p:spPr>
          <a:xfrm>
            <a:off x="2673294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5790" y="680085"/>
            <a:ext cx="8554085" cy="784225"/>
          </a:xfrm>
        </p:spPr>
        <p:txBody>
          <a:bodyPr/>
          <a:p>
            <a:r>
              <a:rPr sz="2800" b="1" dirty="0">
                <a:latin typeface="微软雅黑" panose="020B0503020204020204" charset="-122"/>
                <a:ea typeface="微软雅黑" panose="020B0503020204020204" charset="-122"/>
              </a:rPr>
              <a:t>三、ICD-10的编码查找方法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70915" y="1598295"/>
            <a:ext cx="7823200" cy="3394710"/>
          </a:xfrm>
        </p:spPr>
        <p:txBody>
          <a:bodyPr/>
          <a:p>
            <a:pPr eaLnBrk="1" latinLnBrk="0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编码的查找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方法：</a:t>
            </a:r>
            <a:endParaRPr lang="zh-CN" altLang="en-US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eaLnBrk="1" latinLnBrk="0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第一步，确定疾病的主导词；</a:t>
            </a:r>
            <a:endParaRPr lang="zh-CN" altLang="en-US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eaLnBrk="1" latinLnBrk="0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</a:t>
            </a:r>
            <a:r>
              <a:rPr lang="zh-CN" altLang="en-US" sz="2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第二步，在第三卷索引中查找编码；</a:t>
            </a:r>
            <a:endParaRPr lang="zh-CN" altLang="en-US" sz="2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eaLnBrk="1" latinLnBrk="0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第三步，在第一卷中核对编码。 </a:t>
            </a:r>
            <a:endParaRPr lang="zh-CN" altLang="en-US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/>
            <a:endParaRPr lang="zh-CN" altLang="en-US" sz="20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1" latinLnBrk="0" hangingPunct="1">
              <a:lnSpc>
                <a:spcPct val="150000"/>
              </a:lnSpc>
              <a:spcBef>
                <a:spcPct val="0"/>
              </a:spcBef>
              <a:buNone/>
            </a:pP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019165" y="2456815"/>
            <a:ext cx="2886710" cy="15995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r>
              <a:rPr lang="en-US" altLang="zh-CN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endParaRPr lang="en-US" altLang="zh-CN" sz="20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r>
              <a:rPr lang="en-US" altLang="zh-CN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病案编码的操作步骤：</a:t>
            </a:r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buNone/>
            </a:pP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buNone/>
            </a:pP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分析病案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查找编码</a:t>
            </a:r>
            <a:endParaRPr lang="zh-CN" altLang="en-US" sz="2000" b="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buNone/>
            </a:pP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</a:t>
            </a:r>
            <a:endParaRPr lang="zh-CN" altLang="en-US"/>
          </a:p>
        </p:txBody>
      </p:sp>
      <p:sp>
        <p:nvSpPr>
          <p:cNvPr id="5" name="十字形 4"/>
          <p:cNvSpPr/>
          <p:nvPr/>
        </p:nvSpPr>
        <p:spPr>
          <a:xfrm>
            <a:off x="7286625" y="3470910"/>
            <a:ext cx="340995" cy="258445"/>
          </a:xfrm>
          <a:prstGeom prst="plus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5790" y="680085"/>
            <a:ext cx="8554085" cy="784225"/>
          </a:xfrm>
        </p:spPr>
        <p:txBody>
          <a:bodyPr/>
          <a:p>
            <a:r>
              <a:rPr sz="2800" b="1" dirty="0">
                <a:latin typeface="微软雅黑" panose="020B0503020204020204" charset="-122"/>
                <a:ea typeface="微软雅黑" panose="020B0503020204020204" charset="-122"/>
              </a:rPr>
              <a:t>四、基本编码规则</a:t>
            </a:r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b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</a:rPr>
            </a:br>
            <a:r>
              <a:rPr lang="zh-CN" altLang="en-US" sz="20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71550" y="1464310"/>
            <a:ext cx="8188325" cy="3394710"/>
          </a:xfrm>
        </p:spPr>
        <p:txBody>
          <a:bodyPr/>
          <a:p>
            <a:pPr marL="0" indent="0" eaLnBrk="1" hangingPunct="1">
              <a:lnSpc>
                <a:spcPct val="150000"/>
              </a:lnSpc>
              <a:buNone/>
            </a:pP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（一）慢性病急性发作的编码规则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altLang="zh-CN" sz="20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 </a:t>
            </a:r>
            <a:r>
              <a:rPr lang="zh-CN" altLang="en-US" sz="20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慢性病急性发作一般原则上要按急性病编码。</a:t>
            </a:r>
            <a:endParaRPr lang="en-US" altLang="zh-CN" sz="2000" b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0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 </a:t>
            </a:r>
            <a:r>
              <a:rPr lang="zh-CN" altLang="en-US" sz="20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某些慢性病急性发作，在治疗上无特异性的，仍要按慢性病编码。</a:t>
            </a:r>
            <a:endParaRPr lang="zh-CN" altLang="en-US" sz="20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0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 </a:t>
            </a:r>
            <a:r>
              <a:rPr lang="zh-CN" altLang="en-US" sz="20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在索引中少数慢性疾病的急性发作有特别说明，要按说明的指示编码。</a:t>
            </a:r>
            <a:endParaRPr lang="zh-CN" altLang="en-US" sz="20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例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如：慢性阻塞性肺病急性加重   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          </a:t>
            </a: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J44.1 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（见索引第</a:t>
            </a: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111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页）</a:t>
            </a:r>
            <a:endParaRPr lang="zh-CN" altLang="en-US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eaLnBrk="1" latinLnBrk="0" hangingPunct="1">
              <a:lnSpc>
                <a:spcPct val="150000"/>
              </a:lnSpc>
              <a:spcBef>
                <a:spcPct val="0"/>
              </a:spcBef>
              <a:buNone/>
            </a:pPr>
            <a:endParaRPr lang="zh-CN" altLang="en-US" sz="20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5790" y="680085"/>
            <a:ext cx="8554085" cy="784225"/>
          </a:xfrm>
        </p:spPr>
        <p:txBody>
          <a:bodyPr/>
          <a:p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（二）怀疑诊断的编码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规则</a:t>
            </a:r>
            <a:endParaRPr lang="zh-CN" altLang="en-US" sz="2400" b="1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70915" y="1598295"/>
            <a:ext cx="7823200" cy="3394710"/>
          </a:xfrm>
        </p:spPr>
        <p:txBody>
          <a:bodyPr/>
          <a:p>
            <a:pPr indent="0" fontAlgn="auto">
              <a:lnSpc>
                <a:spcPct val="125000"/>
              </a:lnSpc>
              <a:spcBef>
                <a:spcPts val="0"/>
              </a:spcBef>
            </a:pPr>
            <a:r>
              <a:rPr lang="en-US" altLang="zh-CN" sz="2000" dirty="0" smtClean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2000" dirty="0" smtClean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只有一个怀疑诊断，这里要假定为实际情况编码。</a:t>
            </a:r>
            <a:endParaRPr lang="en-US" altLang="zh-CN" sz="2000" dirty="0" smtClean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fontAlgn="auto">
              <a:lnSpc>
                <a:spcPct val="125000"/>
              </a:lnSpc>
              <a:spcBef>
                <a:spcPts val="0"/>
              </a:spcBef>
              <a:buNone/>
            </a:pPr>
            <a:r>
              <a:rPr lang="en-US" altLang="zh-CN" sz="2000" dirty="0" smtClean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</a:t>
            </a:r>
            <a:r>
              <a:rPr lang="zh-CN" altLang="en-US" sz="2000" dirty="0" smtClean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例如：可疑肝炎，按肝炎编码。</a:t>
            </a:r>
            <a:endParaRPr lang="zh-CN" altLang="en-US" sz="2000" dirty="0" smtClean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fontAlgn="auto">
              <a:lnSpc>
                <a:spcPct val="125000"/>
              </a:lnSpc>
              <a:spcBef>
                <a:spcPts val="0"/>
              </a:spcBef>
              <a:buNone/>
            </a:pPr>
            <a:endParaRPr lang="zh-CN" altLang="en-US" sz="2000" dirty="0" smtClean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fontAlgn="auto">
              <a:lnSpc>
                <a:spcPct val="125000"/>
              </a:lnSpc>
              <a:spcBef>
                <a:spcPts val="0"/>
              </a:spcBef>
            </a:pPr>
            <a:r>
              <a:rPr lang="en-US" altLang="zh-CN" sz="2000" dirty="0" smtClean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zh-CN" altLang="en-US" sz="2000" dirty="0" smtClean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当某一个症状或体征后，跟随一个或多个怀疑诊断时，症状优先</a:t>
            </a:r>
            <a:endParaRPr lang="zh-CN" altLang="en-US" sz="2000" dirty="0" smtClean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fontAlgn="auto">
              <a:lnSpc>
                <a:spcPct val="125000"/>
              </a:lnSpc>
              <a:spcBef>
                <a:spcPts val="0"/>
              </a:spcBef>
              <a:buNone/>
            </a:pPr>
            <a:r>
              <a:rPr lang="en-US" altLang="zh-CN" sz="2000" dirty="0" smtClean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zh-CN" altLang="en-US" sz="2000" dirty="0" smtClean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编码</a:t>
            </a:r>
            <a:r>
              <a:rPr lang="zh-CN" altLang="en-US" sz="2000" dirty="0" smtClean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，怀疑诊断做其他诊断。</a:t>
            </a:r>
            <a:endParaRPr lang="en-US" altLang="zh-CN" sz="2000" dirty="0" smtClean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ct val="125000"/>
              </a:lnSpc>
              <a:spcBef>
                <a:spcPts val="0"/>
              </a:spcBef>
              <a:buNone/>
            </a:pPr>
            <a:r>
              <a:rPr lang="en-US" altLang="zh-CN" sz="2000" dirty="0" smtClean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</a:t>
            </a:r>
            <a:r>
              <a:rPr lang="zh-CN" altLang="en-US" sz="2000" dirty="0" smtClean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例如：厌食   肝炎？ 精神性？ </a:t>
            </a:r>
            <a:endParaRPr lang="zh-CN" altLang="en-US" sz="2000" dirty="0" smtClean="0"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eaLnBrk="1" hangingPunct="1">
              <a:lnSpc>
                <a:spcPct val="105000"/>
              </a:lnSpc>
              <a:buNone/>
            </a:pP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endParaRPr lang="en-US" altLang="zh-CN" sz="20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lnSpc>
                <a:spcPct val="105000"/>
              </a:lnSpc>
              <a:buNone/>
            </a:pP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</a:t>
            </a:r>
            <a:endParaRPr lang="zh-CN" altLang="en-US" sz="2000" b="1" dirty="0" smtClean="0"/>
          </a:p>
          <a:p>
            <a:pPr algn="ctr"/>
            <a:endParaRPr lang="zh-CN" altLang="en-US" sz="20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1" latinLnBrk="0" hangingPunct="1">
              <a:lnSpc>
                <a:spcPct val="150000"/>
              </a:lnSpc>
              <a:spcBef>
                <a:spcPct val="0"/>
              </a:spcBef>
              <a:buNone/>
            </a:pP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文本框 9"/>
          <p:cNvSpPr txBox="1"/>
          <p:nvPr/>
        </p:nvSpPr>
        <p:spPr>
          <a:xfrm>
            <a:off x="3894446" y="1293219"/>
            <a:ext cx="171450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 smtClean="0">
                <a:latin typeface="Times New Roman" panose="02020603050405020304"/>
                <a:ea typeface="黑体" panose="02010609060101010101" pitchFamily="49" charset="-122"/>
              </a:rPr>
              <a:t>第</a:t>
            </a:r>
            <a:r>
              <a:rPr lang="zh-CN" altLang="en-US" sz="4000" b="1" dirty="0" smtClean="0">
                <a:latin typeface="Times New Roman" panose="02020603050405020304"/>
                <a:ea typeface="黑体" panose="02010609060101010101" pitchFamily="49" charset="-122"/>
              </a:rPr>
              <a:t>三节</a:t>
            </a:r>
            <a:endParaRPr lang="en-US" altLang="zh-CN" sz="4000" b="1" dirty="0">
              <a:latin typeface="Times New Roman" panose="02020603050405020304"/>
              <a:ea typeface="黑体" panose="02010609060101010101" pitchFamily="49" charset="-122"/>
            </a:endParaRPr>
          </a:p>
        </p:txBody>
      </p:sp>
      <p:sp>
        <p:nvSpPr>
          <p:cNvPr id="38" name="文本框 9"/>
          <p:cNvSpPr txBox="1"/>
          <p:nvPr/>
        </p:nvSpPr>
        <p:spPr>
          <a:xfrm>
            <a:off x="1086785" y="2314843"/>
            <a:ext cx="724027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b="1" dirty="0">
                <a:latin typeface="Times New Roman" panose="02020603050405020304"/>
                <a:ea typeface="黑体" panose="02010609060101010101" pitchFamily="49" charset="-122"/>
              </a:rPr>
              <a:t>国际疾病分类1-10章的指导内容</a:t>
            </a:r>
            <a:endParaRPr lang="zh-CN" altLang="en-US" sz="4000" b="1" dirty="0">
              <a:latin typeface="Times New Roman" panose="02020603050405020304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5790" y="680085"/>
            <a:ext cx="8554085" cy="561340"/>
          </a:xfrm>
        </p:spPr>
        <p:txBody>
          <a:bodyPr/>
          <a:p>
            <a:r>
              <a:rPr lang="zh-CN" altLang="en-US" sz="28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一、某些传染病和寄生虫（A00-B99）</a:t>
            </a:r>
            <a:endParaRPr lang="zh-CN" altLang="en-US" sz="28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7380" y="1485900"/>
            <a:ext cx="8189595" cy="3394710"/>
          </a:xfrm>
        </p:spPr>
        <p:txBody>
          <a:bodyPr/>
          <a:p>
            <a:pPr marL="609600" indent="-609600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4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（一）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本章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编码规则</a:t>
            </a:r>
            <a:endParaRPr lang="zh-CN" altLang="en-US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 fontAlgn="auto">
              <a:lnSpc>
                <a:spcPct val="125000"/>
              </a:lnSpc>
              <a:spcBef>
                <a:spcPts val="900"/>
              </a:spcBef>
              <a:buNone/>
            </a:pPr>
            <a:r>
              <a:rPr sz="2000" dirty="0" smtClean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除另有说明者外，没有指明传染病或寄生虫病是慢性者，将按活动性或急性的情况进行分类。如：肺结核，按活动性肺结核编码。</a:t>
            </a:r>
            <a:endParaRPr sz="2000" dirty="0" smtClean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fontAlgn="auto">
              <a:lnSpc>
                <a:spcPct val="125000"/>
              </a:lnSpc>
              <a:spcBef>
                <a:spcPts val="0"/>
              </a:spcBef>
              <a:buNone/>
            </a:pPr>
            <a:endParaRPr lang="zh-CN" altLang="en-US" sz="2000" dirty="0" smtClean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fontAlgn="auto">
              <a:lnSpc>
                <a:spcPct val="125000"/>
              </a:lnSpc>
              <a:spcBef>
                <a:spcPts val="0"/>
              </a:spcBef>
              <a:buNone/>
            </a:pP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肺结核    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（假定为活动性）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A16.2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indent="0" fontAlgn="auto">
              <a:lnSpc>
                <a:spcPct val="125000"/>
              </a:lnSpc>
              <a:spcBef>
                <a:spcPts val="0"/>
              </a:spcBef>
              <a:buNone/>
            </a:pP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粟粒性肺结核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（假定为急性）</a:t>
            </a:r>
            <a:r>
              <a:rPr lang="zh-CN" altLang="en-US" sz="2000" dirty="0" smtClean="0">
                <a:solidFill>
                  <a:srgbClr val="FF000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2000" dirty="0" smtClean="0"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A19.0</a:t>
            </a:r>
            <a:endParaRPr lang="zh-CN" altLang="en-US" sz="2000" b="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5790" y="680085"/>
            <a:ext cx="8554085" cy="784225"/>
          </a:xfrm>
        </p:spPr>
        <p:txBody>
          <a:bodyPr/>
          <a:p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（二）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结核病</a:t>
            </a:r>
            <a:endParaRPr lang="zh-CN" altLang="en-US" sz="2400" b="1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0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520" name="AutoShape 7"/>
          <p:cNvSpPr>
            <a:spLocks noChangeArrowheads="1"/>
          </p:cNvSpPr>
          <p:nvPr/>
        </p:nvSpPr>
        <p:spPr bwMode="auto">
          <a:xfrm rot="10800000" flipV="1">
            <a:off x="523875" y="1544320"/>
            <a:ext cx="4368800" cy="3070860"/>
          </a:xfrm>
          <a:prstGeom prst="wedgeRectCallout">
            <a:avLst>
              <a:gd name="adj1" fmla="val 28011"/>
              <a:gd name="adj2" fmla="val -50068"/>
            </a:avLst>
          </a:prstGeom>
          <a:solidFill>
            <a:schemeClr val="bg1"/>
          </a:solidFill>
          <a:ln w="9525" cap="flat" cmpd="sng">
            <a:solidFill>
              <a:schemeClr val="tx1"/>
            </a:solidFill>
            <a:miter lim="800000"/>
          </a:ln>
          <a:effectLst/>
        </p:spPr>
        <p:txBody>
          <a:bodyPr/>
          <a:p>
            <a:pPr marL="269875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727075" algn="l"/>
              </a:tabLst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269875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727075" algn="l"/>
              </a:tabLst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分类轴心：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742950" marR="0" lvl="1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727075" algn="l"/>
              </a:tabLst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 原发性、继发性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742950" marR="0" lvl="1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727075" algn="l"/>
              </a:tabLst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 结核的部位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  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742950" marR="0" lvl="1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727075" algn="l"/>
              </a:tabLst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 细菌学检查：痰涂片 痰培养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742950" marR="0" lvl="1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727075" algn="l"/>
              </a:tabLst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 组织学检查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  <a:p>
            <a:pPr marL="0" marR="0" lvl="1" algn="l" defTabSz="914400" rt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>
                <a:tab pos="727075" algn="l"/>
              </a:tabLst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   </a:t>
            </a: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" name="内容占位符 3"/>
          <p:cNvSpPr/>
          <p:nvPr>
            <p:ph idx="1"/>
          </p:nvPr>
        </p:nvSpPr>
        <p:spPr>
          <a:xfrm>
            <a:off x="5227320" y="1918335"/>
            <a:ext cx="3801745" cy="3030220"/>
          </a:xfrm>
        </p:spPr>
        <p:txBody>
          <a:bodyPr/>
          <a:p>
            <a:pPr>
              <a:lnSpc>
                <a:spcPct val="125000"/>
              </a:lnSpc>
              <a:spcBef>
                <a:spcPts val="20"/>
              </a:spcBef>
              <a:spcAft>
                <a:spcPts val="0"/>
              </a:spcAft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要注意阅读病案，了解患者的相关特征，准确、完整地用编码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表达出来。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5000"/>
              </a:lnSpc>
              <a:spcBef>
                <a:spcPts val="20"/>
              </a:spcBef>
              <a:spcAft>
                <a:spcPts val="0"/>
              </a:spcAft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注意本章编码规则的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运用。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25000"/>
              </a:lnSpc>
              <a:spcBef>
                <a:spcPts val="20"/>
              </a:spcBef>
              <a:spcAft>
                <a:spcPts val="0"/>
              </a:spcAft>
            </a:pP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35280" y="607060"/>
            <a:ext cx="8554085" cy="784225"/>
          </a:xfrm>
        </p:spPr>
        <p:txBody>
          <a:bodyPr/>
          <a:p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三）</a:t>
            </a:r>
            <a:r>
              <a:rPr lang="en-US" altLang="zh-CN" sz="2400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B95-B97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71550" y="1464310"/>
            <a:ext cx="7823200" cy="3394710"/>
          </a:xfrm>
        </p:spPr>
        <p:txBody>
          <a:bodyPr/>
          <a:p>
            <a:pPr eaLnBrk="1" hangingPunct="1">
              <a:lnSpc>
                <a:spcPct val="150000"/>
              </a:lnSpc>
              <a:buNone/>
            </a:pPr>
            <a:r>
              <a:rPr lang="en-US" altLang="zh-CN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 B95-B97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用于说明感染的病原体，严格规定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B95-B97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不能作为主要编码。</a:t>
            </a:r>
            <a:endParaRPr lang="zh-CN" altLang="en-US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zh-CN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 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计算机程序中应设置审查逻辑的部分，使之不能作为主要编码。</a:t>
            </a:r>
            <a:r>
              <a:rPr lang="en-US" altLang="zh-CN" sz="20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</a:t>
            </a:r>
            <a:endParaRPr lang="zh-CN" altLang="en-US" sz="20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例如：急性鼻窦炎，流感嗜血杆菌引起</a:t>
            </a:r>
            <a:endParaRPr lang="zh-CN" altLang="en-US" sz="200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1" latinLnBrk="0" hangingPunct="1">
              <a:lnSpc>
                <a:spcPct val="150000"/>
              </a:lnSpc>
              <a:spcBef>
                <a:spcPct val="0"/>
              </a:spcBef>
              <a:buNone/>
            </a:pPr>
            <a:endParaRPr lang="zh-CN" altLang="en-US" sz="20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597150" y="3685223"/>
            <a:ext cx="4572000" cy="7524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 marL="0" marR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r>
              <a:rPr kumimoji="0" lang="zh-CN" altLang="en-US" sz="2400" b="1" i="0" u="none" strike="noStrike" kern="1200" cap="none" spc="0" normalizeH="0" baseline="0" noProof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rPr>
              <a:t>J01.9      B96.3 </a:t>
            </a:r>
            <a:r>
              <a:rPr kumimoji="0" lang="en-US" altLang="zh-CN" sz="1800" b="0" i="0" u="none" strike="noStrike" kern="1200" cap="none" spc="0" normalizeH="0" baseline="0" noProof="1" dirty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  <a:cs typeface="+mn-cs"/>
              </a:rPr>
              <a:t>                             </a:t>
            </a:r>
            <a:endParaRPr kumimoji="0" lang="zh-CN" altLang="en-US" sz="1800" b="0" i="0" u="none" strike="noStrike" kern="1200" cap="none" spc="0" normalizeH="0" baseline="0" noProof="1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5790" y="680085"/>
            <a:ext cx="8554085" cy="784225"/>
          </a:xfrm>
        </p:spPr>
        <p:txBody>
          <a:bodyPr/>
          <a:p>
            <a:r>
              <a:rPr lang="zh-CN" altLang="en-US" sz="280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二、肿瘤（</a:t>
            </a:r>
            <a:r>
              <a:rPr lang="en-US" altLang="zh-CN" sz="280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C00-D48</a:t>
            </a:r>
            <a:r>
              <a:rPr lang="zh-CN" altLang="en-US" sz="280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endParaRPr lang="zh-CN" altLang="en-US" sz="2800" b="1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5790" y="1464310"/>
            <a:ext cx="7823200" cy="3394710"/>
          </a:xfrm>
        </p:spPr>
        <p:txBody>
          <a:bodyPr/>
          <a:p>
            <a:pPr marL="0" indent="0" eaLnBrk="1" hangingPunct="1">
              <a:lnSpc>
                <a:spcPct val="105000"/>
              </a:lnSpc>
              <a:buNone/>
            </a:pP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indent="0" eaLnBrk="1" hangingPunct="1">
              <a:lnSpc>
                <a:spcPct val="105000"/>
              </a:lnSpc>
              <a:buNone/>
            </a:pP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indent="0" eaLnBrk="1" hangingPunct="1">
              <a:lnSpc>
                <a:spcPct val="105000"/>
              </a:lnSpc>
              <a:buNone/>
            </a:pP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（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一）分类方法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endParaRPr lang="en-US" altLang="zh-CN" sz="2400" b="1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lnSpc>
                <a:spcPct val="105000"/>
              </a:lnSpc>
              <a:buNone/>
            </a:pP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</a:t>
            </a:r>
            <a:endParaRPr lang="zh-CN" altLang="en-US" sz="2000" b="1" dirty="0" smtClean="0"/>
          </a:p>
          <a:p>
            <a:pPr algn="ctr"/>
            <a:endParaRPr lang="zh-CN" altLang="en-US" sz="20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1" latinLnBrk="0" hangingPunct="1">
              <a:lnSpc>
                <a:spcPct val="150000"/>
              </a:lnSpc>
              <a:spcBef>
                <a:spcPct val="0"/>
              </a:spcBef>
              <a:buNone/>
            </a:pP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3565525" y="1598295"/>
            <a:ext cx="5327650" cy="294703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          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肾细胞癌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   C64              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肿瘤的部位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编码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   M8312/3      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肿瘤的形态学编码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     M——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肿瘤形态学编码的专用代号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     8312——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肿瘤的组织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学类型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2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            3——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t>肿瘤的动态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5790" y="680085"/>
            <a:ext cx="8554085" cy="784225"/>
          </a:xfrm>
        </p:spPr>
        <p:txBody>
          <a:bodyPr/>
          <a:p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（二）</a:t>
            </a:r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肿瘤编码查找方法</a:t>
            </a:r>
            <a:endParaRPr lang="zh-CN" altLang="en-US" sz="2400" b="1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70915" y="1598295"/>
            <a:ext cx="7823200" cy="3394710"/>
          </a:xfrm>
        </p:spPr>
        <p:txBody>
          <a:bodyPr/>
          <a:p>
            <a:pPr indent="0" fontAlgn="auto">
              <a:lnSpc>
                <a:spcPct val="125000"/>
              </a:lnSpc>
              <a:spcBef>
                <a:spcPts val="0"/>
              </a:spcBef>
              <a:buNone/>
            </a:pPr>
            <a:r>
              <a:rPr sz="2000" dirty="0" smtClean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sz="2000" dirty="0" smtClean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确定肿瘤形态学的主导词。</a:t>
            </a:r>
            <a:endParaRPr sz="2000" dirty="0" smtClean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fontAlgn="auto">
              <a:lnSpc>
                <a:spcPct val="125000"/>
              </a:lnSpc>
              <a:spcBef>
                <a:spcPts val="0"/>
              </a:spcBef>
              <a:buNone/>
            </a:pPr>
            <a:r>
              <a:rPr sz="2000" dirty="0" smtClean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sz="2000" dirty="0" smtClean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在卷三的第一部分索引中查找肿瘤形态学编码。</a:t>
            </a:r>
            <a:endParaRPr sz="2000" dirty="0" smtClean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fontAlgn="auto">
              <a:lnSpc>
                <a:spcPct val="125000"/>
              </a:lnSpc>
              <a:spcBef>
                <a:spcPts val="0"/>
              </a:spcBef>
              <a:buNone/>
            </a:pPr>
            <a:r>
              <a:rPr sz="2000" dirty="0" smtClean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sz="2000" dirty="0" smtClean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在第一卷中核对肿瘤的形态学编码。</a:t>
            </a:r>
            <a:endParaRPr sz="2000" dirty="0" smtClean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fontAlgn="auto">
              <a:lnSpc>
                <a:spcPct val="125000"/>
              </a:lnSpc>
              <a:spcBef>
                <a:spcPts val="0"/>
              </a:spcBef>
              <a:buNone/>
            </a:pPr>
            <a:r>
              <a:rPr sz="2000" dirty="0" smtClean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4.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sz="2000" dirty="0" smtClean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根据形态学编码的指示在索引中（1364页）肿瘤表的相应栏内</a:t>
            </a:r>
            <a:endParaRPr sz="2000" dirty="0" smtClean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fontAlgn="auto">
              <a:lnSpc>
                <a:spcPct val="125000"/>
              </a:lnSpc>
              <a:spcBef>
                <a:spcPts val="0"/>
              </a:spcBef>
              <a:buNone/>
            </a:pPr>
            <a:r>
              <a:rPr sz="2000" dirty="0" smtClean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r>
              <a:rPr sz="2000" dirty="0" smtClean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查找肿瘤的部位编码。</a:t>
            </a:r>
            <a:endParaRPr sz="2000" dirty="0" smtClean="0">
              <a:solidFill>
                <a:schemeClr val="tx1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fontAlgn="auto">
              <a:lnSpc>
                <a:spcPct val="125000"/>
              </a:lnSpc>
              <a:spcBef>
                <a:spcPts val="0"/>
              </a:spcBef>
              <a:buNone/>
            </a:pPr>
            <a:r>
              <a:rPr sz="2000" dirty="0" smtClean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5.</a:t>
            </a:r>
            <a:r>
              <a:rPr lang="en-US" sz="2000" dirty="0" smtClean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sz="2000" dirty="0" smtClean="0">
                <a:solidFill>
                  <a:schemeClr val="tx1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在第一卷中核对肿瘤的部位编码。</a:t>
            </a: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</a:t>
            </a:r>
            <a:endParaRPr lang="zh-CN" altLang="en-US" sz="2000" b="1" dirty="0" smtClean="0"/>
          </a:p>
          <a:p>
            <a:pPr indent="0" algn="ctr" fontAlgn="auto">
              <a:lnSpc>
                <a:spcPct val="125000"/>
              </a:lnSpc>
              <a:spcBef>
                <a:spcPts val="0"/>
              </a:spcBef>
            </a:pPr>
            <a:endParaRPr lang="zh-CN" altLang="en-US" sz="2000" dirty="0">
              <a:latin typeface="Arial" panose="020B0604020202020204" pitchFamily="34" charset="0"/>
              <a:ea typeface="黑体" panose="02010609060101010101" pitchFamily="49" charset="-122"/>
            </a:endParaRPr>
          </a:p>
          <a:p>
            <a:pPr eaLnBrk="1" latinLnBrk="0" hangingPunct="1">
              <a:lnSpc>
                <a:spcPct val="150000"/>
              </a:lnSpc>
              <a:spcBef>
                <a:spcPct val="0"/>
              </a:spcBef>
              <a:buNone/>
            </a:pP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468630"/>
            <a:ext cx="741045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08000" fontAlgn="auto">
              <a:lnSpc>
                <a:spcPct val="150000"/>
              </a:lnSpc>
              <a:defRPr/>
              <a:extLst>
                <a:ext uri="{35155182-B16C-46BC-9424-99874614C6A1}">
                  <wpsdc:indentchars xmlns:wpsdc="http://www.wps.cn/officeDocument/2017/drawingmlCustomData" val="200" checksum="282533468"/>
                </a:ext>
              </a:extLst>
            </a:pPr>
            <a:r>
              <a:rPr lang="zh-CN" altLang="en-US" sz="20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患者饮酒史</a:t>
            </a:r>
            <a:r>
              <a:rPr lang="en-US" altLang="zh-CN" sz="20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30</a:t>
            </a:r>
            <a:r>
              <a:rPr lang="zh-CN" altLang="en-US" sz="20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年，一月前腹胀，口服利尿药后好转。因夜间胃部灼痛，入院后行胃镜示胃溃疡及食管静脉曲张，腹部</a:t>
            </a:r>
            <a:r>
              <a:rPr lang="en-US" altLang="zh-CN" sz="20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CT</a:t>
            </a:r>
            <a:r>
              <a:rPr lang="zh-CN" altLang="en-US" sz="2000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示肝脏表面欠光滑，肝右叶钙化灶。治疗上经保肝药物和利尿剂治疗腹胀症状已缓解，腹水体征消失。</a:t>
            </a:r>
            <a:endParaRPr lang="zh-CN" altLang="en-US" sz="2000" noProof="1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986915" y="2589530"/>
            <a:ext cx="6223635" cy="1938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出院诊断：酒精性肝硬化（失代偿期）</a:t>
            </a: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K70.3†I98.2*</a:t>
            </a:r>
            <a:endParaRPr lang="en-US" altLang="zh-CN" sz="20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腹水           </a:t>
            </a: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R18</a:t>
            </a:r>
            <a:endParaRPr lang="zh-CN" altLang="en-US" sz="20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食管静脉曲张</a:t>
            </a:r>
            <a:endParaRPr lang="zh-CN" altLang="en-US" sz="2000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胃多发溃疡         </a:t>
            </a: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K25.9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上箭头标注 3"/>
          <p:cNvSpPr/>
          <p:nvPr/>
        </p:nvSpPr>
        <p:spPr>
          <a:xfrm>
            <a:off x="6174105" y="3097530"/>
            <a:ext cx="2377440" cy="944880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80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2000" b="1">
                <a:latin typeface="微软雅黑" panose="020B0503020204020204" charset="-122"/>
                <a:ea typeface="微软雅黑" panose="020B0503020204020204" charset="-122"/>
              </a:rPr>
              <a:t>疾病分类编码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4980" y="695960"/>
            <a:ext cx="8554085" cy="504190"/>
          </a:xfrm>
        </p:spPr>
        <p:txBody>
          <a:bodyPr/>
          <a:p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（三）编码规则</a:t>
            </a:r>
            <a:endParaRPr lang="zh-CN" altLang="en-US" sz="24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6435" y="1200150"/>
            <a:ext cx="8166735" cy="3394710"/>
          </a:xfrm>
        </p:spPr>
        <p:txBody>
          <a:bodyPr/>
          <a:p>
            <a:pPr marL="609600" marR="0" indent="-6096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 </a:t>
            </a:r>
            <a:r>
              <a:rPr lang="zh-CN" altLang="en-US" sz="2000" kern="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如果诊断没有指明是继发性的肿瘤，索引中也没有其他说明，则肿瘤</a:t>
            </a:r>
            <a:endParaRPr lang="zh-CN" altLang="en-US" sz="2000" kern="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609600" marR="0" indent="-6096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lang="zh-CN" altLang="en-US" sz="2000" kern="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2000" kern="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zh-CN" altLang="en-US" sz="2000" kern="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编码按原发性处理。</a:t>
            </a:r>
            <a:endParaRPr kumimoji="0" lang="zh-CN" altLang="en-US" sz="2000" b="0" i="0" u="none" strike="noStrike" kern="0" cap="none" spc="0" normalizeH="0" baseline="0" noProof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609600" marR="0" indent="-6096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lang="zh-CN" altLang="en-US" sz="2000" kern="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肺癌</a:t>
            </a:r>
            <a:r>
              <a:rPr lang="en-US" altLang="zh-CN" sz="2000" kern="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C34.9    M8010/3</a:t>
            </a:r>
            <a:r>
              <a:rPr lang="zh-CN" altLang="en-US" sz="2000" kern="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（按照原发</a:t>
            </a:r>
            <a:r>
              <a:rPr lang="zh-CN" altLang="en-US" sz="2000" kern="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肿瘤处理）</a:t>
            </a:r>
            <a:r>
              <a:rPr lang="en-US" altLang="zh-CN" sz="2000" kern="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zh-CN" altLang="en-US" sz="2000" kern="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</a:t>
            </a:r>
            <a:endParaRPr lang="zh-CN" altLang="en-US" sz="2000" kern="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609600" marR="0" indent="-6096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lang="zh-CN" altLang="en-US" sz="2000" kern="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2000" kern="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</a:t>
            </a:r>
            <a:r>
              <a:rPr lang="zh-CN" altLang="en-US" sz="2000" kern="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肝细胞癌</a:t>
            </a:r>
            <a:r>
              <a:rPr lang="en-US" altLang="zh-CN" sz="2000" kern="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C22.0    M8170/3</a:t>
            </a:r>
            <a:r>
              <a:rPr lang="zh-CN" altLang="en-US" sz="2000" kern="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（按照原发</a:t>
            </a:r>
            <a:r>
              <a:rPr lang="zh-CN" altLang="en-US" sz="2000" kern="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肿瘤处理）</a:t>
            </a:r>
            <a:endParaRPr kumimoji="0" lang="zh-CN" altLang="en-US" sz="2000" b="0" i="0" u="none" strike="noStrike" kern="0" cap="none" spc="0" normalizeH="0" baseline="0" noProof="1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buNone/>
            </a:pPr>
            <a:endParaRPr lang="en-US" altLang="zh-CN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4980" y="695960"/>
            <a:ext cx="8554085" cy="504190"/>
          </a:xfrm>
        </p:spPr>
        <p:txBody>
          <a:bodyPr/>
          <a:p>
            <a:r>
              <a:rPr lang="en-US" altLang="zh-CN" sz="2000" b="1" kern="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2. </a:t>
            </a:r>
            <a:r>
              <a:rPr lang="zh-CN" altLang="en-US" sz="2000" b="1" kern="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肿瘤的交搭跨越</a:t>
            </a:r>
            <a:endParaRPr lang="zh-CN" altLang="en-US" sz="20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6435" y="1200150"/>
            <a:ext cx="8166735" cy="3394710"/>
          </a:xfrm>
        </p:spPr>
        <p:txBody>
          <a:bodyPr/>
          <a:p>
            <a:pPr marL="0" indent="0" fontAlgn="auto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000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</a:t>
            </a:r>
            <a:r>
              <a:rPr lang="en-US" altLang="zh-CN" sz="2000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r>
              <a:rPr lang="zh-CN" altLang="en-US" sz="2000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）定义：原发部位不明确的肿瘤，如果肿瘤涉及两个或两个以上相邻的部位称为交搭跨越。</a:t>
            </a:r>
            <a:endParaRPr lang="zh-CN" altLang="en-US" sz="2000" kern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buNone/>
            </a:pPr>
            <a:endParaRPr lang="zh-CN" altLang="en-US" sz="2000" kern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fontAlgn="auto">
              <a:spcBef>
                <a:spcPts val="600"/>
              </a:spcBef>
              <a:buNone/>
            </a:pPr>
            <a:r>
              <a:rPr lang="en-US" altLang="zh-CN" sz="2000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</a:t>
            </a:r>
            <a:r>
              <a:rPr lang="zh-CN" altLang="en-US" sz="2000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例</a:t>
            </a:r>
            <a:r>
              <a:rPr lang="en-US" altLang="zh-CN" sz="2000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2000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舌尖部和舌腹面癌交搭跨越的编码为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C02.8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buNone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（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C02.1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（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C02.2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eaLnBrk="1" hangingPunct="1">
              <a:buNone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例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：当病情为舌尖癌扩展到舌腹面时，应按已知为起源处舌尖部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eaLnBrk="1" hangingPunct="1">
              <a:buNone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 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位编码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C02.1   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buNone/>
            </a:pP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spcBef>
                <a:spcPts val="1200"/>
              </a:spcBef>
              <a:buNone/>
            </a:pP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buNone/>
            </a:pPr>
            <a:endParaRPr lang="zh-CN" altLang="en-US" sz="2000" kern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0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4980" y="695960"/>
            <a:ext cx="8554085" cy="504190"/>
          </a:xfrm>
        </p:spPr>
        <p:txBody>
          <a:bodyPr/>
          <a:p>
            <a:r>
              <a:rPr lang="zh-CN" altLang="en-US" sz="2000" b="1" kern="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（</a:t>
            </a:r>
            <a:r>
              <a:rPr lang="en-US" altLang="zh-CN" sz="2000" b="1" kern="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2</a:t>
            </a:r>
            <a:r>
              <a:rPr lang="zh-CN" altLang="en-US" sz="2000" b="1" kern="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）肿瘤交搭跨越的编码</a:t>
            </a:r>
            <a:r>
              <a:rPr lang="zh-CN" altLang="en-US" sz="2000" b="1" kern="0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规则</a:t>
            </a:r>
            <a:endParaRPr lang="zh-CN" altLang="en-US" sz="2000" b="1" kern="0" dirty="0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</p:txBody>
      </p:sp>
      <p:sp>
        <p:nvSpPr>
          <p:cNvPr id="40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15975" y="1575435"/>
            <a:ext cx="7872095" cy="276733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类目相同的肿瘤，编码到该类目的.8中，如果索引另有特指，则按指示编码。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类目不相同，编码应按其归属的系统分类。</a:t>
            </a:r>
            <a:endParaRPr kumimoji="0" lang="en-US" altLang="zh-CN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跨越系统的肿瘤分类于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C76.8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，其他部位和部位未明确的肿瘤。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33450" y="874395"/>
            <a:ext cx="8307070" cy="2066290"/>
          </a:xfrm>
        </p:spPr>
        <p:txBody>
          <a:bodyPr/>
          <a:p>
            <a:pPr marL="0" indent="0">
              <a:lnSpc>
                <a:spcPct val="150000"/>
              </a:lnSpc>
              <a:buNone/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异位组织的恶性肿瘤编码于肿瘤被发现的部位。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卵巢的异位胰腺恶性肿瘤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编码：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卵巢恶性肿瘤 C56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内容占位符 3"/>
          <p:cNvSpPr>
            <a:spLocks noGrp="1"/>
          </p:cNvSpPr>
          <p:nvPr/>
        </p:nvSpPr>
        <p:spPr>
          <a:xfrm>
            <a:off x="762635" y="2663825"/>
            <a:ext cx="8153400" cy="1874838"/>
          </a:xfrm>
          <a:prstGeom prst="rect">
            <a:avLst/>
          </a:prstGeom>
          <a:solidFill>
            <a:schemeClr val="lt1"/>
          </a:solidFill>
          <a:ln w="254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t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5000"/>
              <a:buFont typeface="Wingdings" panose="05000000000000000000" pitchFamily="2" charset="2"/>
              <a:buChar char="Ø"/>
              <a:defRPr sz="2800">
                <a:solidFill>
                  <a:schemeClr val="dk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95000"/>
              <a:buFont typeface="Wingdings 2" panose="05020102010507070707" pitchFamily="18" charset="2"/>
              <a:buChar char="¡"/>
              <a:defRPr sz="2400">
                <a:solidFill>
                  <a:schemeClr val="dk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Ø"/>
              <a:defRPr sz="2000">
                <a:solidFill>
                  <a:schemeClr val="dk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dk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dk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dk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dk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 2" panose="05020102010507070707" pitchFamily="18" charset="2"/>
              <a:buChar char="¡"/>
              <a:defRPr sz="2000">
                <a:solidFill>
                  <a:schemeClr val="dk1"/>
                </a:solidFill>
                <a:latin typeface="+mn-lt"/>
                <a:ea typeface="+mn-ea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kumimoji="0" lang="zh-CN" altLang="en-US" sz="2000" b="0" i="0" u="none" strike="noStrike" kern="0" cap="none" spc="0" normalizeH="0" baseline="0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患者因甲状腺肿物住院行手术，术前诊断甲状腺腺瘤可能性大，经手术切除后，病理报告为甲状腺内异位胸腺腺瘤。</a:t>
            </a:r>
            <a:endParaRPr kumimoji="0" lang="zh-CN" altLang="en-US" sz="2000" b="0" i="0" u="none" strike="noStrike" kern="0" cap="none" spc="0" normalizeH="0" baseline="0" noProof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kumimoji="0" lang="zh-CN" altLang="en-US" sz="2000" b="0" i="0" u="none" strike="noStrike" kern="0" cap="none" spc="0" normalizeH="0" baseline="0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rPr>
              <a:t>临床诊断：</a:t>
            </a:r>
            <a:r>
              <a:rPr kumimoji="0" lang="zh-CN" altLang="en-US" sz="2000" b="0" i="0" u="none" strike="noStrike" kern="0" cap="none" spc="0" normalizeH="0" baseline="0" noProof="1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异位胸腺腺瘤。</a:t>
            </a:r>
            <a:endParaRPr kumimoji="0" lang="zh-CN" altLang="en-US" sz="2000" b="0" i="0" u="none" strike="noStrike" kern="0" cap="none" spc="0" normalizeH="0" baseline="0" noProof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+mn-cs"/>
              <a:sym typeface="+mn-ea"/>
            </a:endParaRPr>
          </a:p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lang="en-US" alt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D34  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甲状腺良性肿瘤       </a:t>
            </a:r>
            <a:r>
              <a:rPr lang="en-US" altLang="zh-CN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M8580/0  </a:t>
            </a:r>
            <a:r>
              <a:rPr lang="zh-CN" altLang="en-US"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胸腺瘤</a:t>
            </a:r>
            <a:endParaRPr lang="zh-CN" altLang="en-US" sz="2000" strike="noStrike" noProof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marR="0" indent="0" algn="l" defTabSz="914400" rtl="0" eaLnBrk="0" fontAlgn="base" latinLnBrk="0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endParaRPr kumimoji="0" lang="zh-CN" altLang="en-US" sz="2000" b="0" i="0" u="none" strike="noStrike" kern="0" cap="none" spc="0" normalizeH="0" baseline="0" noProof="1">
              <a:solidFill>
                <a:schemeClr val="dk1"/>
              </a:solidFill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40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74980" y="695960"/>
            <a:ext cx="8554085" cy="504190"/>
          </a:xfrm>
        </p:spPr>
        <p:txBody>
          <a:bodyPr/>
          <a:p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三、循环系统疾病（</a:t>
            </a:r>
            <a:r>
              <a:rPr lang="en-US" altLang="zh-CN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I00-I99</a:t>
            </a:r>
            <a:r>
              <a:rPr lang="zh-CN" altLang="en-US" sz="2800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endParaRPr lang="zh-CN" altLang="en-US" sz="2800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6435" y="1200150"/>
            <a:ext cx="8166735" cy="724535"/>
          </a:xfrm>
        </p:spPr>
        <p:txBody>
          <a:bodyPr/>
          <a:p>
            <a:pPr marL="0" indent="0" algn="ctr" fontAlgn="auto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00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（一）</a:t>
            </a:r>
            <a:r>
              <a:rPr lang="zh-CN" altLang="en-US" sz="2400" b="1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+mn-ea"/>
              </a:rPr>
              <a:t>心肌梗死的分类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  <a:p>
            <a:pPr marL="0" indent="0" algn="ctr" fontAlgn="auto">
              <a:lnSpc>
                <a:spcPct val="150000"/>
              </a:lnSpc>
              <a:spcBef>
                <a:spcPts val="0"/>
              </a:spcBef>
              <a:buNone/>
            </a:pPr>
            <a:endParaRPr lang="zh-CN" altLang="en-US" sz="2000" kern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buNone/>
            </a:pPr>
            <a:endParaRPr lang="zh-CN" altLang="en-US" sz="2000" kern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fontAlgn="auto">
              <a:spcBef>
                <a:spcPts val="600"/>
              </a:spcBef>
              <a:buNone/>
            </a:pPr>
            <a:r>
              <a:rPr lang="en-US" altLang="zh-CN" sz="2000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spcBef>
                <a:spcPts val="1200"/>
              </a:spcBef>
              <a:buNone/>
            </a:pPr>
            <a:endParaRPr lang="en-US" altLang="zh-CN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buNone/>
            </a:pPr>
            <a:endParaRPr lang="zh-CN" altLang="en-US" sz="2000" kern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0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626" name="Rectangle 3"/>
          <p:cNvSpPr>
            <a:spLocks noGrp="1"/>
          </p:cNvSpPr>
          <p:nvPr/>
        </p:nvSpPr>
        <p:spPr>
          <a:xfrm>
            <a:off x="1755140" y="2050415"/>
            <a:ext cx="6573520" cy="24574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anchor="t" anchorCtr="0"/>
          <a:lstStyle>
            <a:lvl1pPr marL="342900" indent="127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rgbClr val="1C1C1C"/>
              </a:buClr>
              <a:buFont typeface="Wingdings" panose="05000000000000000000" pitchFamily="2" charset="2"/>
              <a:buChar char="•"/>
              <a:defRPr sz="2000" b="1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821055" indent="-8255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dk1"/>
                </a:solidFill>
                <a:latin typeface="+mn-lt"/>
                <a:ea typeface="+mn-ea"/>
              </a:defRPr>
            </a:lvl2pPr>
            <a:lvl3pPr marL="1257300" indent="-3429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1600">
                <a:solidFill>
                  <a:schemeClr val="dk1"/>
                </a:solidFill>
                <a:latin typeface="+mn-lt"/>
                <a:ea typeface="+mn-ea"/>
              </a:defRPr>
            </a:lvl3pPr>
            <a:lvl4pPr marL="1612900" indent="-2413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dk1"/>
                </a:solidFill>
                <a:latin typeface="+mn-lt"/>
                <a:ea typeface="+mn-ea"/>
              </a:defRPr>
            </a:lvl4pPr>
            <a:lvl5pPr marL="1968500" indent="-139700" algn="l" rtl="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dk1"/>
                </a:solidFill>
                <a:latin typeface="+mn-lt"/>
                <a:ea typeface="+mn-ea"/>
              </a:defRPr>
            </a:lvl5pPr>
            <a:lvl6pPr marL="24257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dk1"/>
                </a:solidFill>
                <a:latin typeface="+mn-lt"/>
                <a:ea typeface="+mn-ea"/>
              </a:defRPr>
            </a:lvl6pPr>
            <a:lvl7pPr marL="28829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dk1"/>
                </a:solidFill>
                <a:latin typeface="+mn-lt"/>
                <a:ea typeface="+mn-ea"/>
              </a:defRPr>
            </a:lvl7pPr>
            <a:lvl8pPr marL="33401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dk1"/>
                </a:solidFill>
                <a:latin typeface="+mn-lt"/>
                <a:ea typeface="+mn-ea"/>
              </a:defRPr>
            </a:lvl8pPr>
            <a:lvl9pPr marL="3797300" algn="l" rtl="0" fontAlgn="base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dk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None/>
            </a:pPr>
            <a:r>
              <a:rPr lang="en-US" altLang="zh-CN" b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1. </a:t>
            </a:r>
            <a:r>
              <a:rPr lang="zh-CN" altLang="en-US" b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急性心肌梗死：</a:t>
            </a:r>
            <a:r>
              <a:rPr lang="zh-CN" altLang="en-US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编码于</a:t>
            </a:r>
            <a:r>
              <a:rPr lang="en-US" altLang="zh-CN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I21.-</a:t>
            </a:r>
            <a:r>
              <a:rPr lang="zh-CN" altLang="en-US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b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buNone/>
            </a:pPr>
            <a:r>
              <a:rPr lang="en-US" altLang="zh-CN" b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2. </a:t>
            </a:r>
            <a:r>
              <a:rPr lang="zh-CN" altLang="en-US" b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随后性心肌梗死：</a:t>
            </a:r>
            <a:r>
              <a:rPr lang="zh-CN" altLang="en-US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编码于</a:t>
            </a:r>
            <a:r>
              <a:rPr lang="en-US" altLang="zh-CN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I22.-</a:t>
            </a:r>
            <a:r>
              <a:rPr lang="zh-CN" altLang="en-US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b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buNone/>
            </a:pPr>
            <a:r>
              <a:rPr lang="en-US" altLang="zh-CN" b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3. </a:t>
            </a:r>
            <a:r>
              <a:rPr lang="zh-CN" altLang="en-US" b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慢性心肌梗死：</a:t>
            </a:r>
            <a:r>
              <a:rPr lang="zh-CN" altLang="en-US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编码为</a:t>
            </a:r>
            <a:r>
              <a:rPr lang="en-US" altLang="zh-CN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I25.8</a:t>
            </a:r>
            <a:r>
              <a:rPr lang="zh-CN" altLang="en-US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b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buNone/>
            </a:pPr>
            <a:r>
              <a:rPr lang="en-US" altLang="zh-CN" b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4. </a:t>
            </a:r>
            <a:r>
              <a:rPr lang="zh-CN" altLang="en-US" b="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陈旧性心肌梗死：</a:t>
            </a:r>
            <a:r>
              <a:rPr lang="zh-CN" altLang="en-US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编码为</a:t>
            </a:r>
            <a:r>
              <a:rPr lang="en-US" altLang="zh-CN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I25.2</a:t>
            </a:r>
            <a:r>
              <a:rPr lang="zh-CN" altLang="en-US" b="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b="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lnSpc>
                <a:spcPct val="150000"/>
              </a:lnSpc>
              <a:buNone/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编码规则：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 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I60包括动脉瘤和动静脉畸形破裂引起的蛛网膜下腔出血，动脉瘤和动静脉畸形此时无需再单独编码。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 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脑梗死编码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时，编码员需要明确责任血管，确定病因分型。因此，需要阅读病案中定位、定性分析和影像学检查结果确定编码。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1" name="文本框 6"/>
          <p:cNvSpPr txBox="1"/>
          <p:nvPr/>
        </p:nvSpPr>
        <p:spPr>
          <a:xfrm>
            <a:off x="298450" y="311785"/>
            <a:ext cx="8907145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sz="2400" b="1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（二）脑血管病</a:t>
            </a:r>
            <a:r>
              <a:rPr lang="en-US" altLang="zh-CN" sz="2400" b="1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I60-I69</a:t>
            </a:r>
            <a:endParaRPr lang="en-US" altLang="zh-CN" sz="2400" b="1" kern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文本框 9"/>
          <p:cNvSpPr txBox="1"/>
          <p:nvPr/>
        </p:nvSpPr>
        <p:spPr>
          <a:xfrm>
            <a:off x="3894446" y="1293219"/>
            <a:ext cx="171450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 smtClean="0">
                <a:latin typeface="Times New Roman" panose="02020603050405020304"/>
                <a:ea typeface="黑体" panose="02010609060101010101" pitchFamily="49" charset="-122"/>
              </a:rPr>
              <a:t>第</a:t>
            </a:r>
            <a:r>
              <a:rPr lang="zh-CN" altLang="en-US" sz="4000" b="1" dirty="0" smtClean="0">
                <a:latin typeface="Times New Roman" panose="02020603050405020304"/>
                <a:ea typeface="黑体" panose="02010609060101010101" pitchFamily="49" charset="-122"/>
              </a:rPr>
              <a:t>四节</a:t>
            </a:r>
            <a:endParaRPr lang="en-US" altLang="zh-CN" sz="4000" b="1" dirty="0">
              <a:latin typeface="Times New Roman" panose="02020603050405020304"/>
              <a:ea typeface="黑体" panose="02010609060101010101" pitchFamily="49" charset="-122"/>
            </a:endParaRPr>
          </a:p>
        </p:txBody>
      </p:sp>
      <p:sp>
        <p:nvSpPr>
          <p:cNvPr id="38" name="文本框 9"/>
          <p:cNvSpPr txBox="1"/>
          <p:nvPr/>
        </p:nvSpPr>
        <p:spPr>
          <a:xfrm>
            <a:off x="974072" y="2314843"/>
            <a:ext cx="746569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4000" b="1" dirty="0">
                <a:latin typeface="Times New Roman" panose="02020603050405020304"/>
                <a:ea typeface="黑体" panose="02010609060101010101" pitchFamily="49" charset="-122"/>
              </a:rPr>
              <a:t>国际疾病分类11-22章的指导内容</a:t>
            </a:r>
            <a:endParaRPr lang="zh-CN" altLang="en-US" sz="4000" b="1" dirty="0">
              <a:latin typeface="Times New Roman" panose="02020603050405020304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文本框 6"/>
          <p:cNvSpPr txBox="1"/>
          <p:nvPr/>
        </p:nvSpPr>
        <p:spPr>
          <a:xfrm>
            <a:off x="298450" y="311785"/>
            <a:ext cx="8907145" cy="73723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sz="2800" b="1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一、</a:t>
            </a:r>
            <a:r>
              <a:rPr lang="zh-CN" altLang="en-US" sz="28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损伤、中毒和外因的某些其他后果</a:t>
            </a:r>
            <a:endParaRPr lang="zh-CN" altLang="en-US" sz="2800" b="1" kern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内容占位符 2"/>
          <p:cNvSpPr>
            <a:spLocks noGrp="1"/>
          </p:cNvSpPr>
          <p:nvPr/>
        </p:nvSpPr>
        <p:spPr>
          <a:xfrm>
            <a:off x="637540" y="1154430"/>
            <a:ext cx="8229600" cy="35280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患者男，</a:t>
            </a:r>
            <a:r>
              <a:rPr lang="en-US" altLang="zh-CN" sz="1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70</a:t>
            </a:r>
            <a:r>
              <a:rPr lang="zh-CN" altLang="en-US" sz="1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岁，从楼梯跌落，身体多处损伤。入院行脾切除术、小腿骨折内固定术。</a:t>
            </a:r>
            <a:endParaRPr lang="zh-CN" altLang="en-US" sz="19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lang="zh-CN" altLang="en-US" sz="1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临床诊断：脾破裂</a:t>
            </a:r>
            <a:endParaRPr lang="zh-CN" altLang="en-US" sz="19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1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</a:t>
            </a:r>
            <a:r>
              <a:rPr lang="zh-CN" altLang="en-US" sz="19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小腿多处骨折</a:t>
            </a:r>
            <a:endParaRPr lang="zh-CN" altLang="en-US" sz="19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1900">
                <a:latin typeface="微软雅黑" panose="020B0503020204020204" charset="-122"/>
                <a:ea typeface="微软雅黑" panose="020B0503020204020204" charset="-122"/>
                <a:sym typeface="+mn-ea"/>
              </a:rPr>
              <a:t>疾病编码：</a:t>
            </a:r>
            <a:br>
              <a:rPr lang="zh-CN" altLang="en-US" sz="1900"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en-US" altLang="zh-CN" sz="190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   S36.00   </a:t>
            </a:r>
            <a:r>
              <a:rPr lang="zh-CN" altLang="en-US" sz="19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创伤性脾破裂</a:t>
            </a:r>
            <a:br>
              <a:rPr lang="zh-CN" altLang="en-US" sz="1900"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en-US" altLang="zh-CN" sz="190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   S82.70   </a:t>
            </a:r>
            <a:r>
              <a:rPr lang="zh-CN" altLang="en-US" sz="19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小腿多处骨折</a:t>
            </a:r>
            <a:br>
              <a:rPr lang="zh-CN" altLang="en-US" sz="1900"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en-US" altLang="zh-CN" sz="190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   W10.9    </a:t>
            </a:r>
            <a:r>
              <a:rPr lang="zh-CN" altLang="en-US" sz="19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在楼梯或台阶上跌倒或跌落</a:t>
            </a:r>
            <a:endParaRPr lang="zh-CN" altLang="en-US" sz="17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475218" y="1400176"/>
            <a:ext cx="8553927" cy="3394472"/>
          </a:xfrm>
        </p:spPr>
        <p:txBody>
          <a:bodyPr/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1. 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多处损伤尽可能采用多数编码的原则逐个编，以严重者为主要编码。</a:t>
            </a: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2. 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未特指为开放性损伤者，按闭合性损伤处理编码。</a:t>
            </a: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3. 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当多处损伤不能确定哪一处损伤更严重时，以综合编码作为主要编码。</a:t>
            </a: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1" name="文本框 6"/>
          <p:cNvSpPr txBox="1"/>
          <p:nvPr/>
        </p:nvSpPr>
        <p:spPr>
          <a:xfrm>
            <a:off x="268605" y="435610"/>
            <a:ext cx="8907145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defRPr/>
            </a:pPr>
            <a:r>
              <a:rPr lang="zh-CN" altLang="en-US" sz="2400" b="1" kern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（一）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损伤的编码规则</a:t>
            </a:r>
            <a:endParaRPr lang="en-US" altLang="zh-CN" sz="2400" b="1" kern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" name="标题 5"/>
          <p:cNvSpPr>
            <a:spLocks noGrp="1"/>
          </p:cNvSpPr>
          <p:nvPr>
            <p:ph type="title"/>
          </p:nvPr>
        </p:nvSpPr>
        <p:spPr>
          <a:xfrm>
            <a:off x="474980" y="435610"/>
            <a:ext cx="8554085" cy="592455"/>
          </a:xfrm>
        </p:spPr>
        <p:txBody>
          <a:bodyPr/>
          <a:p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（二）中</a:t>
            </a:r>
            <a:r>
              <a:rPr lang="en-US" altLang="zh-CN" sz="240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</a:t>
            </a: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毒</a:t>
            </a:r>
            <a:endParaRPr lang="zh-CN" altLang="en-US" sz="2400" b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1. 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中毒编码的查找方法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    </a:t>
            </a:r>
            <a:b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endParaRPr lang="zh-CN" altLang="en-US"/>
          </a:p>
        </p:txBody>
      </p:sp>
      <p:sp>
        <p:nvSpPr>
          <p:cNvPr id="5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内容占位符 2"/>
          <p:cNvSpPr>
            <a:spLocks noGrp="1"/>
          </p:cNvSpPr>
          <p:nvPr/>
        </p:nvSpPr>
        <p:spPr>
          <a:xfrm>
            <a:off x="474980" y="1731010"/>
            <a:ext cx="8554085" cy="2563495"/>
          </a:xfrm>
          <a:prstGeom prst="rect">
            <a:avLst/>
          </a:prstGeom>
        </p:spPr>
        <p:txBody>
          <a:bodyPr vert="horz" lIns="91440" tIns="45720" rIns="91440" bIns="45720" rtlCol="0">
            <a:normAutofit fontScale="9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可在索引的第一部分或第三部分查找，“中毒”和“药物或化学制剂”做主导词。</a:t>
            </a: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例如：患者由于自杀服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过量药物卡马西平，引起面肌痉挛。出院诊断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如下：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药物中毒（卡马西平）      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T42.1  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X61.9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右侧面肌痉挛                  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G51.3   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文本框 9"/>
          <p:cNvSpPr txBox="1"/>
          <p:nvPr/>
        </p:nvSpPr>
        <p:spPr>
          <a:xfrm>
            <a:off x="3879841" y="1402439"/>
            <a:ext cx="171450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 smtClean="0">
                <a:latin typeface="Times New Roman" panose="02020603050405020304"/>
                <a:ea typeface="黑体" panose="02010609060101010101" pitchFamily="49" charset="-122"/>
              </a:rPr>
              <a:t>第</a:t>
            </a:r>
            <a:r>
              <a:rPr lang="zh-CN" altLang="en-US" sz="4000" b="1" dirty="0" smtClean="0">
                <a:latin typeface="Times New Roman" panose="02020603050405020304"/>
                <a:ea typeface="黑体" panose="02010609060101010101" pitchFamily="49" charset="-122"/>
              </a:rPr>
              <a:t>一节</a:t>
            </a:r>
            <a:endParaRPr lang="en-US" altLang="zh-CN" sz="4000" b="1" dirty="0">
              <a:latin typeface="Times New Roman" panose="02020603050405020304"/>
              <a:ea typeface="黑体" panose="02010609060101010101" pitchFamily="49" charset="-122"/>
            </a:endParaRPr>
          </a:p>
        </p:txBody>
      </p:sp>
      <p:sp>
        <p:nvSpPr>
          <p:cNvPr id="38" name="文本框 9"/>
          <p:cNvSpPr txBox="1"/>
          <p:nvPr/>
        </p:nvSpPr>
        <p:spPr>
          <a:xfrm>
            <a:off x="3114340" y="2375168"/>
            <a:ext cx="324612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kern="0" dirty="0" smtClean="0">
                <a:latin typeface="Times New Roman" panose="02020603050405020304"/>
                <a:ea typeface="黑体" panose="02010609060101010101" pitchFamily="49" charset="-122"/>
                <a:sym typeface="+mn-ea"/>
              </a:rPr>
              <a:t>疾病分类</a:t>
            </a:r>
            <a:r>
              <a:rPr lang="zh-CN" altLang="en-US" sz="4000" b="1" kern="0" dirty="0" smtClean="0">
                <a:latin typeface="Times New Roman" panose="02020603050405020304"/>
                <a:ea typeface="黑体" panose="02010609060101010101" pitchFamily="49" charset="-122"/>
                <a:sym typeface="+mn-ea"/>
              </a:rPr>
              <a:t>概述</a:t>
            </a:r>
            <a:endParaRPr lang="zh-CN" altLang="en-US" sz="4000" b="1" kern="0" dirty="0" smtClean="0">
              <a:latin typeface="Times New Roman" panose="02020603050405020304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74980" y="511175"/>
            <a:ext cx="8554085" cy="516890"/>
          </a:xfrm>
        </p:spPr>
        <p:txBody>
          <a:bodyPr/>
          <a:p>
            <a:r>
              <a:rPr lang="en-US" altLang="zh-CN" sz="20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 </a:t>
            </a:r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中毒的外因编码</a:t>
            </a:r>
            <a:endParaRPr lang="zh-CN" altLang="en-US" sz="2000" b="1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>
              <a:lnSpc>
                <a:spcPct val="170000"/>
              </a:lnSpc>
              <a:buFont typeface="Wingdings" panose="05000000000000000000" pitchFamily="2" charset="2"/>
              <a:buNone/>
            </a:pP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引起中毒的外因是按其性质进行分类的，如意外、自害、意图不确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定等。</a:t>
            </a:r>
            <a:endParaRPr lang="en-US" altLang="zh-CN" sz="20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None/>
            </a:pP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编码时需注意以下几点：</a:t>
            </a: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若病历中未说明引起中毒的性质，则假定为“意外”中毒编码。</a:t>
            </a:r>
            <a:endParaRPr lang="en-US" altLang="zh-CN" sz="20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若病历中未说明是否给错药或服错药物，则假定正确使用药物的有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害效</a:t>
            </a:r>
            <a:endParaRPr lang="en-US" altLang="zh-CN" sz="20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70000"/>
              </a:lnSpc>
              <a:buNone/>
            </a:pP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应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进行编码。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fontAlgn="auto">
              <a:lnSpc>
                <a:spcPct val="125000"/>
              </a:lnSpc>
              <a:spcBef>
                <a:spcPts val="0"/>
              </a:spcBef>
            </a:pPr>
            <a:endParaRPr lang="zh-CN" altLang="en-US" sz="2000"/>
          </a:p>
        </p:txBody>
      </p:sp>
      <p:sp>
        <p:nvSpPr>
          <p:cNvPr id="5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文本框 9"/>
          <p:cNvSpPr txBox="1"/>
          <p:nvPr/>
        </p:nvSpPr>
        <p:spPr>
          <a:xfrm>
            <a:off x="3894446" y="1293219"/>
            <a:ext cx="171450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 smtClean="0">
                <a:latin typeface="Times New Roman" panose="02020603050405020304"/>
                <a:ea typeface="黑体" panose="02010609060101010101" pitchFamily="49" charset="-122"/>
              </a:rPr>
              <a:t>第</a:t>
            </a:r>
            <a:r>
              <a:rPr lang="zh-CN" altLang="en-US" sz="4000" b="1" dirty="0" smtClean="0">
                <a:latin typeface="Times New Roman" panose="02020603050405020304"/>
                <a:ea typeface="黑体" panose="02010609060101010101" pitchFamily="49" charset="-122"/>
              </a:rPr>
              <a:t>五节</a:t>
            </a:r>
            <a:endParaRPr lang="en-US" altLang="zh-CN" sz="4000" b="1" dirty="0">
              <a:latin typeface="Times New Roman" panose="02020603050405020304"/>
              <a:ea typeface="黑体" panose="02010609060101010101" pitchFamily="49" charset="-122"/>
            </a:endParaRPr>
          </a:p>
        </p:txBody>
      </p:sp>
      <p:sp>
        <p:nvSpPr>
          <p:cNvPr id="38" name="文本框 9"/>
          <p:cNvSpPr txBox="1"/>
          <p:nvPr/>
        </p:nvSpPr>
        <p:spPr>
          <a:xfrm>
            <a:off x="3083860" y="2314843"/>
            <a:ext cx="324612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000" b="1" dirty="0">
                <a:latin typeface="Times New Roman" panose="02020603050405020304"/>
                <a:ea typeface="黑体" panose="02010609060101010101" pitchFamily="49" charset="-122"/>
              </a:rPr>
              <a:t>主要诊断</a:t>
            </a:r>
            <a:r>
              <a:rPr lang="zh-CN" altLang="en-US" sz="4000" b="1" dirty="0">
                <a:latin typeface="Times New Roman" panose="02020603050405020304"/>
                <a:ea typeface="黑体" panose="02010609060101010101" pitchFamily="49" charset="-122"/>
              </a:rPr>
              <a:t>选择</a:t>
            </a:r>
            <a:endParaRPr lang="zh-CN" altLang="en-US" sz="4000" b="1" dirty="0">
              <a:latin typeface="Times New Roman" panose="02020603050405020304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74980" y="511175"/>
            <a:ext cx="8554085" cy="516890"/>
          </a:xfrm>
        </p:spPr>
        <p:txBody>
          <a:bodyPr/>
          <a:p>
            <a:r>
              <a:rPr lang="zh-CN" altLang="en-US" sz="28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一、主要诊断的概念</a:t>
            </a:r>
            <a:endParaRPr lang="zh-CN" altLang="en-US" sz="2800" b="1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4980" y="1200150"/>
            <a:ext cx="8554085" cy="3394710"/>
          </a:xfrm>
        </p:spPr>
        <p:txBody>
          <a:bodyPr/>
          <a:p>
            <a:pPr>
              <a:lnSpc>
                <a:spcPct val="170000"/>
              </a:lnSpc>
              <a:buFont typeface="Wingdings" panose="05000000000000000000" pitchFamily="2" charset="2"/>
              <a:buNone/>
            </a:pP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主要诊断：是指经医疗机构诊治确定的，导致患者本次住院就医的主要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原</a:t>
            </a: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  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因（疾病或健康状况）。</a:t>
            </a: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</a:pP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None/>
            </a:pP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相关人员的角色定位：</a:t>
            </a:r>
            <a:endParaRPr lang="en-US" altLang="zh-CN" sz="2000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临床医师：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负责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对病例主要诊断的指定，并填写在病案首页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上。</a:t>
            </a: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编码员：根据主要诊断选择原则，对疾病进行编码、上报。</a:t>
            </a: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indent="0" fontAlgn="auto">
              <a:lnSpc>
                <a:spcPct val="150000"/>
              </a:lnSpc>
              <a:spcBef>
                <a:spcPts val="0"/>
              </a:spcBef>
              <a:buNone/>
            </a:pPr>
            <a:endParaRPr lang="zh-CN" altLang="en-US" sz="2000"/>
          </a:p>
        </p:txBody>
      </p:sp>
      <p:sp>
        <p:nvSpPr>
          <p:cNvPr id="5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74980" y="511175"/>
            <a:ext cx="8554085" cy="516890"/>
          </a:xfrm>
        </p:spPr>
        <p:txBody>
          <a:bodyPr/>
          <a:p>
            <a:r>
              <a:rPr lang="zh-CN" altLang="en-US" sz="28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二、主要诊断选择的</a:t>
            </a:r>
            <a:r>
              <a:rPr lang="zh-CN" altLang="en-US" sz="28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意义</a:t>
            </a:r>
            <a:endParaRPr lang="zh-CN" altLang="en-US" sz="2800" b="1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4980" y="1200150"/>
            <a:ext cx="8554085" cy="3394710"/>
          </a:xfrm>
        </p:spPr>
        <p:txBody>
          <a:bodyPr/>
          <a:p>
            <a:pPr>
              <a:lnSpc>
                <a:spcPct val="170000"/>
              </a:lnSpc>
              <a:buFont typeface="Wingdings" panose="05000000000000000000" pitchFamily="2" charset="2"/>
              <a:buNone/>
            </a:pP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1.  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世界卫生组织和国家卫生健康委员会规定，对病例采用单一原因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分析。</a:t>
            </a: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None/>
            </a:pP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2.  通过主要诊断的编码和统计，可以形成住院病人的疾病谱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None/>
            </a:pP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3.  医疗、研究、教学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检索</a:t>
            </a: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和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医院</a:t>
            </a: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管理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None/>
            </a:pP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4.  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影响</a:t>
            </a: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医疗机构考核评价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None/>
            </a:pP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5.  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主要诊断是</a:t>
            </a: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DRG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和</a:t>
            </a: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DIP医疗费用支付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方式中</a:t>
            </a: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至关重要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的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数据。</a:t>
            </a: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74980" y="511175"/>
            <a:ext cx="8554085" cy="516890"/>
          </a:xfrm>
        </p:spPr>
        <p:txBody>
          <a:bodyPr/>
          <a:p>
            <a:r>
              <a:rPr lang="zh-CN" altLang="en-US" sz="28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三、主要诊断选择</a:t>
            </a:r>
            <a:r>
              <a:rPr lang="zh-CN" altLang="en-US" sz="28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规则</a:t>
            </a:r>
            <a:endParaRPr lang="zh-CN" altLang="en-US" sz="2800" b="1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45490" y="1748790"/>
            <a:ext cx="8554085" cy="1866265"/>
          </a:xfrm>
        </p:spPr>
        <p:txBody>
          <a:bodyPr/>
          <a:p>
            <a:pPr>
              <a:lnSpc>
                <a:spcPct val="170000"/>
              </a:lnSpc>
              <a:buFont typeface="Wingdings" panose="05000000000000000000" pitchFamily="2" charset="2"/>
              <a:buNone/>
            </a:pP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总则：在本次医疗事件中，选择对健康危害最严重，花费医疗精力最多，</a:t>
            </a: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endParaRPr lang="en-US" altLang="zh-CN" sz="2000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70000"/>
              </a:lnSpc>
              <a:buFont typeface="Wingdings" panose="05000000000000000000" pitchFamily="2" charset="2"/>
              <a:buNone/>
            </a:pP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住院时间最长的诊断作为病人的主要诊断。</a:t>
            </a: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74980" y="559435"/>
            <a:ext cx="8554085" cy="516890"/>
          </a:xfrm>
        </p:spPr>
        <p:txBody>
          <a:bodyPr/>
          <a:p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补充规则</a:t>
            </a:r>
            <a:endParaRPr lang="zh-CN" altLang="en-US" sz="2000" b="1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4980" y="1075690"/>
            <a:ext cx="8554085" cy="3618230"/>
          </a:xfrm>
        </p:spPr>
        <p:txBody>
          <a:bodyPr/>
          <a:p>
            <a:pPr marL="0" indent="0">
              <a:lnSpc>
                <a:spcPct val="150000"/>
              </a:lnSpc>
              <a:buNone/>
            </a:pP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1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.</a:t>
            </a: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如果病因诊断能够包括一般的临床表现，则选择病因诊断作为主要诊断。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           </a:t>
            </a:r>
            <a:endParaRPr lang="en-US" altLang="zh-CN" sz="20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              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例：上消化道出血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      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胃溃疡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      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慢性胃炎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 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选择：胃溃疡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ct val="170000"/>
              </a:lnSpc>
              <a:buNone/>
            </a:pP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74980" y="559435"/>
            <a:ext cx="8554085" cy="516890"/>
          </a:xfrm>
        </p:spPr>
        <p:txBody>
          <a:bodyPr/>
          <a:p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补充</a:t>
            </a:r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规则</a:t>
            </a:r>
            <a:endParaRPr lang="zh-CN" altLang="en-US" sz="2000" b="1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4980" y="982345"/>
            <a:ext cx="8554085" cy="3931285"/>
          </a:xfrm>
        </p:spPr>
        <p:txBody>
          <a:bodyPr/>
          <a:p>
            <a:pPr>
              <a:lnSpc>
                <a:spcPct val="170000"/>
              </a:lnSpc>
              <a:buFont typeface="Wingdings" panose="05000000000000000000" pitchFamily="2" charset="2"/>
              <a:buNone/>
            </a:pP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2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.如果出现的临床表现不是病因的常规表现，而是疾病某种严重的后果，是疾病发展的某个阶段，那么要选择这个重要的临床表现为主要诊断，但不选择疾病的终末情况作为主要诊断，如呼吸、循环衰竭。</a:t>
            </a: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0" indent="0">
              <a:lnSpc>
                <a:spcPct val="150000"/>
              </a:lnSpc>
              <a:spcBef>
                <a:spcPct val="50000"/>
              </a:spcBef>
              <a:buNone/>
            </a:pP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       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例：冠状动脉粥样硬化性心脏病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	 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急性膈面正后壁心肌梗死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心功能</a:t>
            </a: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Ⅲ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级</a:t>
            </a:r>
            <a:endParaRPr lang="zh-CN" altLang="en-US" sz="2000" dirty="0"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         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选择：</a:t>
            </a:r>
            <a:r>
              <a:rPr lang="zh-CN" altLang="en-US" sz="2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急性膈面正后壁心肌梗死</a:t>
            </a: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5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4980" y="1200150"/>
            <a:ext cx="8554085" cy="1136015"/>
          </a:xfrm>
        </p:spPr>
        <p:txBody>
          <a:bodyPr/>
          <a:p>
            <a:pPr marL="0" indent="0">
              <a:lnSpc>
                <a:spcPct val="150000"/>
              </a:lnSpc>
              <a:buNone/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 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病人由于某些症状、体征或异常检查结果而住院，治疗结束时仍未能确诊，那么症状、体征或异常发现可作为主要诊断。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标题 3"/>
          <p:cNvSpPr>
            <a:spLocks noGrp="1"/>
          </p:cNvSpPr>
          <p:nvPr/>
        </p:nvSpPr>
        <p:spPr>
          <a:xfrm>
            <a:off x="474980" y="559435"/>
            <a:ext cx="8554085" cy="51689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补充</a:t>
            </a:r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规则</a:t>
            </a:r>
            <a:endParaRPr lang="zh-CN" altLang="en-US" sz="2000" b="1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40910" y="2459990"/>
            <a:ext cx="3703955" cy="2399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algn="l" fontAlgn="auto">
              <a:lnSpc>
                <a:spcPct val="150000"/>
              </a:lnSpc>
              <a:buNone/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例如：消瘦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 algn="l" fontAlgn="auto">
              <a:lnSpc>
                <a:spcPct val="150000"/>
              </a:lnSpc>
              <a:buNone/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　　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　肝炎？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 fontAlgn="auto">
              <a:lnSpc>
                <a:spcPct val="150000"/>
              </a:lnSpc>
              <a:buNone/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　　　</a:t>
            </a: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消化道恶性肿瘤？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 fontAlgn="auto">
              <a:lnSpc>
                <a:spcPct val="150000"/>
              </a:lnSpc>
              <a:buNone/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选择：消瘦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>
              <a:lnSpc>
                <a:spcPct val="150000"/>
              </a:lnSpc>
              <a:buNone/>
            </a:pP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33805" y="2813685"/>
            <a:ext cx="243522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 algn="l">
              <a:lnSpc>
                <a:spcPct val="150000"/>
              </a:lnSpc>
              <a:buNone/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例如：发热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选择：发热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4980" y="1200150"/>
            <a:ext cx="8554085" cy="3358515"/>
          </a:xfrm>
        </p:spPr>
        <p:txBody>
          <a:bodyPr/>
          <a:p>
            <a:pPr marL="0" indent="0">
              <a:lnSpc>
                <a:spcPct val="150000"/>
              </a:lnSpc>
              <a:buNone/>
            </a:pP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．损伤主要诊断选择：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（1）多处损伤如果能够确定哪一个最严重，以最严重的损伤作为主要诊断。如果无法确定哪一处损伤最严重，采用综合编码作为主要编码。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（2）内部损伤伴有浅表性损伤或开放性伤口时，以内部损伤作为主要编码。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（3）颅骨和面骨骨折伴随有颅内损伤，以颅内损伤作为主要编码。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（4）颅内出血伴随有头部其他损伤，以颅内出血为主要编码。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l">
              <a:lnSpc>
                <a:spcPct val="150000"/>
              </a:lnSpc>
              <a:buNone/>
            </a:pP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zh-CN" altLang="en-US" sz="20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标题 3"/>
          <p:cNvSpPr>
            <a:spLocks noGrp="1"/>
          </p:cNvSpPr>
          <p:nvPr/>
        </p:nvSpPr>
        <p:spPr>
          <a:xfrm>
            <a:off x="474980" y="559435"/>
            <a:ext cx="8554085" cy="51689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补充</a:t>
            </a:r>
            <a:r>
              <a:rPr lang="zh-CN" altLang="en-US" sz="2000" b="1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规则</a:t>
            </a:r>
            <a:endParaRPr lang="zh-CN" altLang="en-US" sz="2000" b="1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0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文本框 9"/>
          <p:cNvSpPr txBox="1"/>
          <p:nvPr/>
        </p:nvSpPr>
        <p:spPr>
          <a:xfrm>
            <a:off x="3419540" y="2580274"/>
            <a:ext cx="2544586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B/>
          </a:sp3d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b="1" dirty="0" smtClean="0">
                <a:latin typeface="Times New Roman" panose="02020603050405020304"/>
                <a:ea typeface="黑体" panose="02010609060101010101" pitchFamily="49" charset="-122"/>
              </a:rPr>
              <a:t>谢谢观看</a:t>
            </a:r>
            <a:endParaRPr lang="en-US" altLang="zh-CN" sz="4400" b="1" dirty="0">
              <a:latin typeface="Times New Roman" panose="02020603050405020304"/>
              <a:ea typeface="黑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57768" y="570468"/>
            <a:ext cx="8553927" cy="857250"/>
          </a:xfrm>
        </p:spPr>
        <p:txBody>
          <a:bodyPr/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一、疾病命名与疾病分类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5218" y="1272541"/>
            <a:ext cx="8553927" cy="3394472"/>
          </a:xfrm>
        </p:spPr>
        <p:txBody>
          <a:bodyPr/>
          <a:p>
            <a:pPr eaLnBrk="1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（一）疾病命名</a:t>
            </a:r>
            <a:endParaRPr lang="zh-CN" altLang="en-US" sz="2400" b="1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eaLnBrk="1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给疾病起一个特定的名称，使之可以区别于其它疾病。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理想的疾病名称应既能反映疾病的内在本质或外在表现的某些特点，又是唯一性的 。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最好能反映疾病的以下特征：</a:t>
            </a: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zh-CN" altLang="en-US" sz="2000" b="1" dirty="0" smtClean="0"/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/>
        </p:nvSpPr>
        <p:spPr>
          <a:xfrm>
            <a:off x="2685415" y="3397250"/>
            <a:ext cx="4800600" cy="10541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n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>
                <a:solidFill>
                  <a:schemeClr val="dk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chemeClr val="dk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400">
                <a:solidFill>
                  <a:schemeClr val="dk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dk1"/>
                </a:solidFill>
                <a:latin typeface="+mn-lt"/>
                <a:ea typeface="+mn-ea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dk1"/>
                </a:solidFill>
                <a:latin typeface="+mn-lt"/>
                <a:ea typeface="+mn-ea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dk1"/>
                </a:solidFill>
                <a:latin typeface="+mn-lt"/>
                <a:ea typeface="+mn-ea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dk1"/>
                </a:solidFill>
                <a:latin typeface="+mn-lt"/>
                <a:ea typeface="+mn-ea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400">
                <a:solidFill>
                  <a:schemeClr val="dk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  </a:t>
            </a:r>
            <a:endParaRPr lang="en-US" altLang="zh-CN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zh-CN" altLang="en-US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病因 + 部位 + 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临床表现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+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病理</a:t>
            </a:r>
            <a:r>
              <a:rPr lang="zh-CN" altLang="en-US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br>
              <a:rPr lang="zh-CN" altLang="en-US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</a:br>
            <a:endParaRPr lang="zh-CN" altLang="en-US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  </a:t>
            </a:r>
            <a:endParaRPr lang="zh-CN" altLang="en-US" dirty="0" smtClean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45703" y="665083"/>
            <a:ext cx="8553927" cy="857250"/>
          </a:xfrm>
        </p:spPr>
        <p:txBody>
          <a:bodyPr/>
          <a:p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病案首页上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  <a:sym typeface="+mn-ea"/>
              </a:rPr>
              <a:t>的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疾病名称有以下几种情况：</a:t>
            </a:r>
            <a:endParaRPr lang="en-US" altLang="zh-CN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32505" y="1200150"/>
            <a:ext cx="5496560" cy="3394710"/>
          </a:xfrm>
        </p:spPr>
        <p:txBody>
          <a:bodyPr/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endParaRPr lang="zh-CN" altLang="en-US" b="1" dirty="0" smtClean="0"/>
          </a:p>
          <a:p>
            <a:endParaRPr lang="zh-CN" altLang="en-US"/>
          </a:p>
        </p:txBody>
      </p:sp>
      <p:sp>
        <p:nvSpPr>
          <p:cNvPr id="40" name="文本占位符 21"/>
          <p:cNvSpPr txBox="1"/>
          <p:nvPr/>
        </p:nvSpPr>
        <p:spPr>
          <a:xfrm>
            <a:off x="2715204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4" name="图片 3" descr="D:\aiwppcache\download\20211027\6f3b10ce48a73b36f2895ced85a96335.jpg6f3b10ce48a73b36f2895ced85a9633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"/>
          <a:srcRect/>
          <a:stretch>
            <a:fillRect/>
          </a:stretch>
        </p:blipFill>
        <p:spPr>
          <a:xfrm>
            <a:off x="396240" y="1315720"/>
            <a:ext cx="3065780" cy="350139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680" h="8880">
                <a:moveTo>
                  <a:pt x="0" y="0"/>
                </a:moveTo>
                <a:lnTo>
                  <a:pt x="7680" y="0"/>
                </a:lnTo>
                <a:lnTo>
                  <a:pt x="7680" y="8880"/>
                </a:lnTo>
                <a:lnTo>
                  <a:pt x="0" y="8880"/>
                </a:lnTo>
                <a:lnTo>
                  <a:pt x="0" y="0"/>
                </a:lnTo>
                <a:close/>
              </a:path>
            </a:pathLst>
          </a:custGeom>
          <a:ln w="12700" cmpd="sng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103" name="Freeform 5" descr="e7d195523061f1c09e9d68d7cf438b91ef959ecb14fc25d26BBA7F7DBC18E55DFF4014AF651F0BF2569D4B6C1DA7F1A4683A481403BD872FC687266AD13265C1DE7C373772FD8728ABDD69ADD03BFF5BE2862BC891DBB79E53A4D67CC8AD876D2478116E14EF8C9BA5B06C867B9A27F3B1929EDF582308B759C121DD2830577E7D3AA43FF528D6E6F61640DDE0A3EC8C"/>
          <p:cNvSpPr/>
          <p:nvPr/>
        </p:nvSpPr>
        <p:spPr bwMode="auto">
          <a:xfrm flipV="1">
            <a:off x="4081145" y="1579245"/>
            <a:ext cx="438150" cy="542290"/>
          </a:xfrm>
          <a:custGeom>
            <a:avLst/>
            <a:gdLst>
              <a:gd name="T0" fmla="*/ 590 w 590"/>
              <a:gd name="T1" fmla="*/ 169 h 677"/>
              <a:gd name="T2" fmla="*/ 294 w 590"/>
              <a:gd name="T3" fmla="*/ 0 h 677"/>
              <a:gd name="T4" fmla="*/ 0 w 590"/>
              <a:gd name="T5" fmla="*/ 169 h 677"/>
              <a:gd name="T6" fmla="*/ 0 w 590"/>
              <a:gd name="T7" fmla="*/ 508 h 677"/>
              <a:gd name="T8" fmla="*/ 294 w 590"/>
              <a:gd name="T9" fmla="*/ 677 h 677"/>
              <a:gd name="T10" fmla="*/ 590 w 590"/>
              <a:gd name="T11" fmla="*/ 508 h 677"/>
              <a:gd name="T12" fmla="*/ 590 w 590"/>
              <a:gd name="T13" fmla="*/ 169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0" h="677">
                <a:moveTo>
                  <a:pt x="590" y="169"/>
                </a:moveTo>
                <a:lnTo>
                  <a:pt x="294" y="0"/>
                </a:lnTo>
                <a:lnTo>
                  <a:pt x="0" y="169"/>
                </a:lnTo>
                <a:lnTo>
                  <a:pt x="0" y="508"/>
                </a:lnTo>
                <a:lnTo>
                  <a:pt x="294" y="677"/>
                </a:lnTo>
                <a:lnTo>
                  <a:pt x="590" y="508"/>
                </a:lnTo>
                <a:lnTo>
                  <a:pt x="590" y="169"/>
                </a:lnTo>
                <a:close/>
              </a:path>
            </a:pathLst>
          </a:custGeom>
          <a:solidFill>
            <a:srgbClr val="296FA5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>
              <a:solidFill>
                <a:schemeClr val="bg1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65" name="Freeform 305"/>
          <p:cNvSpPr>
            <a:spLocks noEditPoints="1"/>
          </p:cNvSpPr>
          <p:nvPr/>
        </p:nvSpPr>
        <p:spPr bwMode="auto">
          <a:xfrm>
            <a:off x="4188460" y="1705610"/>
            <a:ext cx="210820" cy="220980"/>
          </a:xfrm>
          <a:custGeom>
            <a:avLst/>
            <a:gdLst>
              <a:gd name="T0" fmla="*/ 441 w 478"/>
              <a:gd name="T1" fmla="*/ 0 h 373"/>
              <a:gd name="T2" fmla="*/ 37 w 478"/>
              <a:gd name="T3" fmla="*/ 0 h 373"/>
              <a:gd name="T4" fmla="*/ 0 w 478"/>
              <a:gd name="T5" fmla="*/ 37 h 373"/>
              <a:gd name="T6" fmla="*/ 0 w 478"/>
              <a:gd name="T7" fmla="*/ 336 h 373"/>
              <a:gd name="T8" fmla="*/ 37 w 478"/>
              <a:gd name="T9" fmla="*/ 373 h 373"/>
              <a:gd name="T10" fmla="*/ 441 w 478"/>
              <a:gd name="T11" fmla="*/ 373 h 373"/>
              <a:gd name="T12" fmla="*/ 478 w 478"/>
              <a:gd name="T13" fmla="*/ 336 h 373"/>
              <a:gd name="T14" fmla="*/ 478 w 478"/>
              <a:gd name="T15" fmla="*/ 37 h 373"/>
              <a:gd name="T16" fmla="*/ 441 w 478"/>
              <a:gd name="T17" fmla="*/ 0 h 373"/>
              <a:gd name="T18" fmla="*/ 378 w 478"/>
              <a:gd name="T19" fmla="*/ 204 h 373"/>
              <a:gd name="T20" fmla="*/ 356 w 478"/>
              <a:gd name="T21" fmla="*/ 226 h 373"/>
              <a:gd name="T22" fmla="*/ 279 w 478"/>
              <a:gd name="T23" fmla="*/ 226 h 373"/>
              <a:gd name="T24" fmla="*/ 279 w 478"/>
              <a:gd name="T25" fmla="*/ 303 h 373"/>
              <a:gd name="T26" fmla="*/ 257 w 478"/>
              <a:gd name="T27" fmla="*/ 325 h 373"/>
              <a:gd name="T28" fmla="*/ 221 w 478"/>
              <a:gd name="T29" fmla="*/ 325 h 373"/>
              <a:gd name="T30" fmla="*/ 199 w 478"/>
              <a:gd name="T31" fmla="*/ 303 h 373"/>
              <a:gd name="T32" fmla="*/ 199 w 478"/>
              <a:gd name="T33" fmla="*/ 226 h 373"/>
              <a:gd name="T34" fmla="*/ 122 w 478"/>
              <a:gd name="T35" fmla="*/ 226 h 373"/>
              <a:gd name="T36" fmla="*/ 100 w 478"/>
              <a:gd name="T37" fmla="*/ 204 h 373"/>
              <a:gd name="T38" fmla="*/ 100 w 478"/>
              <a:gd name="T39" fmla="*/ 168 h 373"/>
              <a:gd name="T40" fmla="*/ 122 w 478"/>
              <a:gd name="T41" fmla="*/ 146 h 373"/>
              <a:gd name="T42" fmla="*/ 199 w 478"/>
              <a:gd name="T43" fmla="*/ 146 h 373"/>
              <a:gd name="T44" fmla="*/ 199 w 478"/>
              <a:gd name="T45" fmla="*/ 69 h 373"/>
              <a:gd name="T46" fmla="*/ 221 w 478"/>
              <a:gd name="T47" fmla="*/ 47 h 373"/>
              <a:gd name="T48" fmla="*/ 257 w 478"/>
              <a:gd name="T49" fmla="*/ 47 h 373"/>
              <a:gd name="T50" fmla="*/ 279 w 478"/>
              <a:gd name="T51" fmla="*/ 69 h 373"/>
              <a:gd name="T52" fmla="*/ 279 w 478"/>
              <a:gd name="T53" fmla="*/ 146 h 373"/>
              <a:gd name="T54" fmla="*/ 356 w 478"/>
              <a:gd name="T55" fmla="*/ 146 h 373"/>
              <a:gd name="T56" fmla="*/ 378 w 478"/>
              <a:gd name="T57" fmla="*/ 168 h 373"/>
              <a:gd name="T58" fmla="*/ 378 w 478"/>
              <a:gd name="T59" fmla="*/ 204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78" h="373">
                <a:moveTo>
                  <a:pt x="441" y="0"/>
                </a:moveTo>
                <a:cubicBezTo>
                  <a:pt x="37" y="0"/>
                  <a:pt x="37" y="0"/>
                  <a:pt x="37" y="0"/>
                </a:cubicBezTo>
                <a:cubicBezTo>
                  <a:pt x="16" y="0"/>
                  <a:pt x="0" y="16"/>
                  <a:pt x="0" y="37"/>
                </a:cubicBezTo>
                <a:cubicBezTo>
                  <a:pt x="0" y="336"/>
                  <a:pt x="0" y="336"/>
                  <a:pt x="0" y="336"/>
                </a:cubicBezTo>
                <a:cubicBezTo>
                  <a:pt x="0" y="356"/>
                  <a:pt x="16" y="373"/>
                  <a:pt x="37" y="373"/>
                </a:cubicBezTo>
                <a:cubicBezTo>
                  <a:pt x="441" y="373"/>
                  <a:pt x="441" y="373"/>
                  <a:pt x="441" y="373"/>
                </a:cubicBezTo>
                <a:cubicBezTo>
                  <a:pt x="462" y="373"/>
                  <a:pt x="478" y="356"/>
                  <a:pt x="478" y="336"/>
                </a:cubicBezTo>
                <a:cubicBezTo>
                  <a:pt x="478" y="37"/>
                  <a:pt x="478" y="37"/>
                  <a:pt x="478" y="37"/>
                </a:cubicBezTo>
                <a:cubicBezTo>
                  <a:pt x="478" y="16"/>
                  <a:pt x="462" y="0"/>
                  <a:pt x="441" y="0"/>
                </a:cubicBezTo>
                <a:close/>
                <a:moveTo>
                  <a:pt x="378" y="204"/>
                </a:moveTo>
                <a:cubicBezTo>
                  <a:pt x="378" y="216"/>
                  <a:pt x="368" y="226"/>
                  <a:pt x="356" y="226"/>
                </a:cubicBezTo>
                <a:cubicBezTo>
                  <a:pt x="279" y="226"/>
                  <a:pt x="279" y="226"/>
                  <a:pt x="279" y="226"/>
                </a:cubicBezTo>
                <a:cubicBezTo>
                  <a:pt x="279" y="303"/>
                  <a:pt x="279" y="303"/>
                  <a:pt x="279" y="303"/>
                </a:cubicBezTo>
                <a:cubicBezTo>
                  <a:pt x="279" y="316"/>
                  <a:pt x="269" y="325"/>
                  <a:pt x="257" y="325"/>
                </a:cubicBezTo>
                <a:cubicBezTo>
                  <a:pt x="221" y="325"/>
                  <a:pt x="221" y="325"/>
                  <a:pt x="221" y="325"/>
                </a:cubicBezTo>
                <a:cubicBezTo>
                  <a:pt x="209" y="325"/>
                  <a:pt x="199" y="316"/>
                  <a:pt x="199" y="303"/>
                </a:cubicBezTo>
                <a:cubicBezTo>
                  <a:pt x="199" y="226"/>
                  <a:pt x="199" y="226"/>
                  <a:pt x="199" y="226"/>
                </a:cubicBezTo>
                <a:cubicBezTo>
                  <a:pt x="122" y="226"/>
                  <a:pt x="122" y="226"/>
                  <a:pt x="122" y="226"/>
                </a:cubicBezTo>
                <a:cubicBezTo>
                  <a:pt x="110" y="226"/>
                  <a:pt x="100" y="216"/>
                  <a:pt x="100" y="204"/>
                </a:cubicBezTo>
                <a:cubicBezTo>
                  <a:pt x="100" y="168"/>
                  <a:pt x="100" y="168"/>
                  <a:pt x="100" y="168"/>
                </a:cubicBezTo>
                <a:cubicBezTo>
                  <a:pt x="100" y="156"/>
                  <a:pt x="110" y="146"/>
                  <a:pt x="122" y="146"/>
                </a:cubicBezTo>
                <a:cubicBezTo>
                  <a:pt x="199" y="146"/>
                  <a:pt x="199" y="146"/>
                  <a:pt x="199" y="146"/>
                </a:cubicBezTo>
                <a:cubicBezTo>
                  <a:pt x="199" y="69"/>
                  <a:pt x="199" y="69"/>
                  <a:pt x="199" y="69"/>
                </a:cubicBezTo>
                <a:cubicBezTo>
                  <a:pt x="199" y="57"/>
                  <a:pt x="209" y="47"/>
                  <a:pt x="221" y="47"/>
                </a:cubicBezTo>
                <a:cubicBezTo>
                  <a:pt x="257" y="47"/>
                  <a:pt x="257" y="47"/>
                  <a:pt x="257" y="47"/>
                </a:cubicBezTo>
                <a:cubicBezTo>
                  <a:pt x="269" y="47"/>
                  <a:pt x="279" y="57"/>
                  <a:pt x="279" y="69"/>
                </a:cubicBezTo>
                <a:cubicBezTo>
                  <a:pt x="279" y="146"/>
                  <a:pt x="279" y="146"/>
                  <a:pt x="279" y="146"/>
                </a:cubicBezTo>
                <a:cubicBezTo>
                  <a:pt x="356" y="146"/>
                  <a:pt x="356" y="146"/>
                  <a:pt x="356" y="146"/>
                </a:cubicBezTo>
                <a:cubicBezTo>
                  <a:pt x="368" y="146"/>
                  <a:pt x="378" y="156"/>
                  <a:pt x="378" y="168"/>
                </a:cubicBezTo>
                <a:lnTo>
                  <a:pt x="378" y="2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p>
            <a:pPr defTabSz="914400">
              <a:defRPr/>
            </a:pPr>
            <a:endParaRPr lang="en-AU" sz="1800" kern="0">
              <a:solidFill>
                <a:srgbClr val="000000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8" name="Freeform 5" descr="e7d195523061f1c09e9d68d7cf438b91ef959ecb14fc25d26BBA7F7DBC18E55DFF4014AF651F0BF2569D4B6C1DA7F1A4683A481403BD872FC687266AD13265C1DE7C373772FD8728ABDD69ADD03BFF5BE2862BC891DBB79E53A4D67CC8AD876D2478116E14EF8C9BA5B06C867B9A27F3B1929EDF582308B759C121DD2830577E7D3AA43FF528D6E6F61640DDE0A3EC8C"/>
          <p:cNvSpPr/>
          <p:nvPr/>
        </p:nvSpPr>
        <p:spPr bwMode="auto">
          <a:xfrm flipV="1">
            <a:off x="4093845" y="2346325"/>
            <a:ext cx="438150" cy="542290"/>
          </a:xfrm>
          <a:custGeom>
            <a:avLst/>
            <a:gdLst>
              <a:gd name="T0" fmla="*/ 590 w 590"/>
              <a:gd name="T1" fmla="*/ 169 h 677"/>
              <a:gd name="T2" fmla="*/ 294 w 590"/>
              <a:gd name="T3" fmla="*/ 0 h 677"/>
              <a:gd name="T4" fmla="*/ 0 w 590"/>
              <a:gd name="T5" fmla="*/ 169 h 677"/>
              <a:gd name="T6" fmla="*/ 0 w 590"/>
              <a:gd name="T7" fmla="*/ 508 h 677"/>
              <a:gd name="T8" fmla="*/ 294 w 590"/>
              <a:gd name="T9" fmla="*/ 677 h 677"/>
              <a:gd name="T10" fmla="*/ 590 w 590"/>
              <a:gd name="T11" fmla="*/ 508 h 677"/>
              <a:gd name="T12" fmla="*/ 590 w 590"/>
              <a:gd name="T13" fmla="*/ 169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0" h="677">
                <a:moveTo>
                  <a:pt x="590" y="169"/>
                </a:moveTo>
                <a:lnTo>
                  <a:pt x="294" y="0"/>
                </a:lnTo>
                <a:lnTo>
                  <a:pt x="0" y="169"/>
                </a:lnTo>
                <a:lnTo>
                  <a:pt x="0" y="508"/>
                </a:lnTo>
                <a:lnTo>
                  <a:pt x="294" y="677"/>
                </a:lnTo>
                <a:lnTo>
                  <a:pt x="590" y="508"/>
                </a:lnTo>
                <a:lnTo>
                  <a:pt x="590" y="169"/>
                </a:lnTo>
                <a:close/>
              </a:path>
            </a:pathLst>
          </a:custGeom>
          <a:solidFill>
            <a:srgbClr val="296FA5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>
              <a:solidFill>
                <a:schemeClr val="bg1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9" name="Freeform 5" descr="e7d195523061f1c09e9d68d7cf438b91ef959ecb14fc25d26BBA7F7DBC18E55DFF4014AF651F0BF2569D4B6C1DA7F1A4683A481403BD872FC687266AD13265C1DE7C373772FD8728ABDD69ADD03BFF5BE2862BC891DBB79E53A4D67CC8AD876D2478116E14EF8C9BA5B06C867B9A27F3B1929EDF582308B759C121DD2830577E7D3AA43FF528D6E6F61640DDE0A3EC8C"/>
          <p:cNvSpPr/>
          <p:nvPr/>
        </p:nvSpPr>
        <p:spPr bwMode="auto">
          <a:xfrm flipV="1">
            <a:off x="4090670" y="3088640"/>
            <a:ext cx="438150" cy="542290"/>
          </a:xfrm>
          <a:custGeom>
            <a:avLst/>
            <a:gdLst>
              <a:gd name="T0" fmla="*/ 590 w 590"/>
              <a:gd name="T1" fmla="*/ 169 h 677"/>
              <a:gd name="T2" fmla="*/ 294 w 590"/>
              <a:gd name="T3" fmla="*/ 0 h 677"/>
              <a:gd name="T4" fmla="*/ 0 w 590"/>
              <a:gd name="T5" fmla="*/ 169 h 677"/>
              <a:gd name="T6" fmla="*/ 0 w 590"/>
              <a:gd name="T7" fmla="*/ 508 h 677"/>
              <a:gd name="T8" fmla="*/ 294 w 590"/>
              <a:gd name="T9" fmla="*/ 677 h 677"/>
              <a:gd name="T10" fmla="*/ 590 w 590"/>
              <a:gd name="T11" fmla="*/ 508 h 677"/>
              <a:gd name="T12" fmla="*/ 590 w 590"/>
              <a:gd name="T13" fmla="*/ 169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0" h="677">
                <a:moveTo>
                  <a:pt x="590" y="169"/>
                </a:moveTo>
                <a:lnTo>
                  <a:pt x="294" y="0"/>
                </a:lnTo>
                <a:lnTo>
                  <a:pt x="0" y="169"/>
                </a:lnTo>
                <a:lnTo>
                  <a:pt x="0" y="508"/>
                </a:lnTo>
                <a:lnTo>
                  <a:pt x="294" y="677"/>
                </a:lnTo>
                <a:lnTo>
                  <a:pt x="590" y="508"/>
                </a:lnTo>
                <a:lnTo>
                  <a:pt x="590" y="169"/>
                </a:lnTo>
                <a:close/>
              </a:path>
            </a:pathLst>
          </a:custGeom>
          <a:solidFill>
            <a:srgbClr val="296FA5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>
              <a:solidFill>
                <a:schemeClr val="bg1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10" name="Freeform 5" descr="e7d195523061f1c09e9d68d7cf438b91ef959ecb14fc25d26BBA7F7DBC18E55DFF4014AF651F0BF2569D4B6C1DA7F1A4683A481403BD872FC687266AD13265C1DE7C373772FD8728ABDD69ADD03BFF5BE2862BC891DBB79E53A4D67CC8AD876D2478116E14EF8C9BA5B06C867B9A27F3B1929EDF582308B759C121DD2830577E7D3AA43FF528D6E6F61640DDE0A3EC8C"/>
          <p:cNvSpPr/>
          <p:nvPr/>
        </p:nvSpPr>
        <p:spPr bwMode="auto">
          <a:xfrm flipV="1">
            <a:off x="4096385" y="3806190"/>
            <a:ext cx="438150" cy="542290"/>
          </a:xfrm>
          <a:custGeom>
            <a:avLst/>
            <a:gdLst>
              <a:gd name="T0" fmla="*/ 590 w 590"/>
              <a:gd name="T1" fmla="*/ 169 h 677"/>
              <a:gd name="T2" fmla="*/ 294 w 590"/>
              <a:gd name="T3" fmla="*/ 0 h 677"/>
              <a:gd name="T4" fmla="*/ 0 w 590"/>
              <a:gd name="T5" fmla="*/ 169 h 677"/>
              <a:gd name="T6" fmla="*/ 0 w 590"/>
              <a:gd name="T7" fmla="*/ 508 h 677"/>
              <a:gd name="T8" fmla="*/ 294 w 590"/>
              <a:gd name="T9" fmla="*/ 677 h 677"/>
              <a:gd name="T10" fmla="*/ 590 w 590"/>
              <a:gd name="T11" fmla="*/ 508 h 677"/>
              <a:gd name="T12" fmla="*/ 590 w 590"/>
              <a:gd name="T13" fmla="*/ 169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0" h="677">
                <a:moveTo>
                  <a:pt x="590" y="169"/>
                </a:moveTo>
                <a:lnTo>
                  <a:pt x="294" y="0"/>
                </a:lnTo>
                <a:lnTo>
                  <a:pt x="0" y="169"/>
                </a:lnTo>
                <a:lnTo>
                  <a:pt x="0" y="508"/>
                </a:lnTo>
                <a:lnTo>
                  <a:pt x="294" y="677"/>
                </a:lnTo>
                <a:lnTo>
                  <a:pt x="590" y="508"/>
                </a:lnTo>
                <a:lnTo>
                  <a:pt x="590" y="169"/>
                </a:lnTo>
                <a:close/>
              </a:path>
            </a:pathLst>
          </a:custGeom>
          <a:solidFill>
            <a:srgbClr val="296FA5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p>
            <a:pPr algn="ctr"/>
            <a:endParaRPr lang="zh-CN" altLang="en-US">
              <a:solidFill>
                <a:schemeClr val="bg1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11" name="Freeform 305"/>
          <p:cNvSpPr>
            <a:spLocks noEditPoints="1"/>
          </p:cNvSpPr>
          <p:nvPr/>
        </p:nvSpPr>
        <p:spPr bwMode="auto">
          <a:xfrm>
            <a:off x="4198620" y="3966845"/>
            <a:ext cx="210820" cy="220980"/>
          </a:xfrm>
          <a:custGeom>
            <a:avLst/>
            <a:gdLst>
              <a:gd name="T0" fmla="*/ 441 w 478"/>
              <a:gd name="T1" fmla="*/ 0 h 373"/>
              <a:gd name="T2" fmla="*/ 37 w 478"/>
              <a:gd name="T3" fmla="*/ 0 h 373"/>
              <a:gd name="T4" fmla="*/ 0 w 478"/>
              <a:gd name="T5" fmla="*/ 37 h 373"/>
              <a:gd name="T6" fmla="*/ 0 w 478"/>
              <a:gd name="T7" fmla="*/ 336 h 373"/>
              <a:gd name="T8" fmla="*/ 37 w 478"/>
              <a:gd name="T9" fmla="*/ 373 h 373"/>
              <a:gd name="T10" fmla="*/ 441 w 478"/>
              <a:gd name="T11" fmla="*/ 373 h 373"/>
              <a:gd name="T12" fmla="*/ 478 w 478"/>
              <a:gd name="T13" fmla="*/ 336 h 373"/>
              <a:gd name="T14" fmla="*/ 478 w 478"/>
              <a:gd name="T15" fmla="*/ 37 h 373"/>
              <a:gd name="T16" fmla="*/ 441 w 478"/>
              <a:gd name="T17" fmla="*/ 0 h 373"/>
              <a:gd name="T18" fmla="*/ 378 w 478"/>
              <a:gd name="T19" fmla="*/ 204 h 373"/>
              <a:gd name="T20" fmla="*/ 356 w 478"/>
              <a:gd name="T21" fmla="*/ 226 h 373"/>
              <a:gd name="T22" fmla="*/ 279 w 478"/>
              <a:gd name="T23" fmla="*/ 226 h 373"/>
              <a:gd name="T24" fmla="*/ 279 w 478"/>
              <a:gd name="T25" fmla="*/ 303 h 373"/>
              <a:gd name="T26" fmla="*/ 257 w 478"/>
              <a:gd name="T27" fmla="*/ 325 h 373"/>
              <a:gd name="T28" fmla="*/ 221 w 478"/>
              <a:gd name="T29" fmla="*/ 325 h 373"/>
              <a:gd name="T30" fmla="*/ 199 w 478"/>
              <a:gd name="T31" fmla="*/ 303 h 373"/>
              <a:gd name="T32" fmla="*/ 199 w 478"/>
              <a:gd name="T33" fmla="*/ 226 h 373"/>
              <a:gd name="T34" fmla="*/ 122 w 478"/>
              <a:gd name="T35" fmla="*/ 226 h 373"/>
              <a:gd name="T36" fmla="*/ 100 w 478"/>
              <a:gd name="T37" fmla="*/ 204 h 373"/>
              <a:gd name="T38" fmla="*/ 100 w 478"/>
              <a:gd name="T39" fmla="*/ 168 h 373"/>
              <a:gd name="T40" fmla="*/ 122 w 478"/>
              <a:gd name="T41" fmla="*/ 146 h 373"/>
              <a:gd name="T42" fmla="*/ 199 w 478"/>
              <a:gd name="T43" fmla="*/ 146 h 373"/>
              <a:gd name="T44" fmla="*/ 199 w 478"/>
              <a:gd name="T45" fmla="*/ 69 h 373"/>
              <a:gd name="T46" fmla="*/ 221 w 478"/>
              <a:gd name="T47" fmla="*/ 47 h 373"/>
              <a:gd name="T48" fmla="*/ 257 w 478"/>
              <a:gd name="T49" fmla="*/ 47 h 373"/>
              <a:gd name="T50" fmla="*/ 279 w 478"/>
              <a:gd name="T51" fmla="*/ 69 h 373"/>
              <a:gd name="T52" fmla="*/ 279 w 478"/>
              <a:gd name="T53" fmla="*/ 146 h 373"/>
              <a:gd name="T54" fmla="*/ 356 w 478"/>
              <a:gd name="T55" fmla="*/ 146 h 373"/>
              <a:gd name="T56" fmla="*/ 378 w 478"/>
              <a:gd name="T57" fmla="*/ 168 h 373"/>
              <a:gd name="T58" fmla="*/ 378 w 478"/>
              <a:gd name="T59" fmla="*/ 204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78" h="373">
                <a:moveTo>
                  <a:pt x="441" y="0"/>
                </a:moveTo>
                <a:cubicBezTo>
                  <a:pt x="37" y="0"/>
                  <a:pt x="37" y="0"/>
                  <a:pt x="37" y="0"/>
                </a:cubicBezTo>
                <a:cubicBezTo>
                  <a:pt x="16" y="0"/>
                  <a:pt x="0" y="16"/>
                  <a:pt x="0" y="37"/>
                </a:cubicBezTo>
                <a:cubicBezTo>
                  <a:pt x="0" y="336"/>
                  <a:pt x="0" y="336"/>
                  <a:pt x="0" y="336"/>
                </a:cubicBezTo>
                <a:cubicBezTo>
                  <a:pt x="0" y="356"/>
                  <a:pt x="16" y="373"/>
                  <a:pt x="37" y="373"/>
                </a:cubicBezTo>
                <a:cubicBezTo>
                  <a:pt x="441" y="373"/>
                  <a:pt x="441" y="373"/>
                  <a:pt x="441" y="373"/>
                </a:cubicBezTo>
                <a:cubicBezTo>
                  <a:pt x="462" y="373"/>
                  <a:pt x="478" y="356"/>
                  <a:pt x="478" y="336"/>
                </a:cubicBezTo>
                <a:cubicBezTo>
                  <a:pt x="478" y="37"/>
                  <a:pt x="478" y="37"/>
                  <a:pt x="478" y="37"/>
                </a:cubicBezTo>
                <a:cubicBezTo>
                  <a:pt x="478" y="16"/>
                  <a:pt x="462" y="0"/>
                  <a:pt x="441" y="0"/>
                </a:cubicBezTo>
                <a:close/>
                <a:moveTo>
                  <a:pt x="378" y="204"/>
                </a:moveTo>
                <a:cubicBezTo>
                  <a:pt x="378" y="216"/>
                  <a:pt x="368" y="226"/>
                  <a:pt x="356" y="226"/>
                </a:cubicBezTo>
                <a:cubicBezTo>
                  <a:pt x="279" y="226"/>
                  <a:pt x="279" y="226"/>
                  <a:pt x="279" y="226"/>
                </a:cubicBezTo>
                <a:cubicBezTo>
                  <a:pt x="279" y="303"/>
                  <a:pt x="279" y="303"/>
                  <a:pt x="279" y="303"/>
                </a:cubicBezTo>
                <a:cubicBezTo>
                  <a:pt x="279" y="316"/>
                  <a:pt x="269" y="325"/>
                  <a:pt x="257" y="325"/>
                </a:cubicBezTo>
                <a:cubicBezTo>
                  <a:pt x="221" y="325"/>
                  <a:pt x="221" y="325"/>
                  <a:pt x="221" y="325"/>
                </a:cubicBezTo>
                <a:cubicBezTo>
                  <a:pt x="209" y="325"/>
                  <a:pt x="199" y="316"/>
                  <a:pt x="199" y="303"/>
                </a:cubicBezTo>
                <a:cubicBezTo>
                  <a:pt x="199" y="226"/>
                  <a:pt x="199" y="226"/>
                  <a:pt x="199" y="226"/>
                </a:cubicBezTo>
                <a:cubicBezTo>
                  <a:pt x="122" y="226"/>
                  <a:pt x="122" y="226"/>
                  <a:pt x="122" y="226"/>
                </a:cubicBezTo>
                <a:cubicBezTo>
                  <a:pt x="110" y="226"/>
                  <a:pt x="100" y="216"/>
                  <a:pt x="100" y="204"/>
                </a:cubicBezTo>
                <a:cubicBezTo>
                  <a:pt x="100" y="168"/>
                  <a:pt x="100" y="168"/>
                  <a:pt x="100" y="168"/>
                </a:cubicBezTo>
                <a:cubicBezTo>
                  <a:pt x="100" y="156"/>
                  <a:pt x="110" y="146"/>
                  <a:pt x="122" y="146"/>
                </a:cubicBezTo>
                <a:cubicBezTo>
                  <a:pt x="199" y="146"/>
                  <a:pt x="199" y="146"/>
                  <a:pt x="199" y="146"/>
                </a:cubicBezTo>
                <a:cubicBezTo>
                  <a:pt x="199" y="69"/>
                  <a:pt x="199" y="69"/>
                  <a:pt x="199" y="69"/>
                </a:cubicBezTo>
                <a:cubicBezTo>
                  <a:pt x="199" y="57"/>
                  <a:pt x="209" y="47"/>
                  <a:pt x="221" y="47"/>
                </a:cubicBezTo>
                <a:cubicBezTo>
                  <a:pt x="257" y="47"/>
                  <a:pt x="257" y="47"/>
                  <a:pt x="257" y="47"/>
                </a:cubicBezTo>
                <a:cubicBezTo>
                  <a:pt x="269" y="47"/>
                  <a:pt x="279" y="57"/>
                  <a:pt x="279" y="69"/>
                </a:cubicBezTo>
                <a:cubicBezTo>
                  <a:pt x="279" y="146"/>
                  <a:pt x="279" y="146"/>
                  <a:pt x="279" y="146"/>
                </a:cubicBezTo>
                <a:cubicBezTo>
                  <a:pt x="356" y="146"/>
                  <a:pt x="356" y="146"/>
                  <a:pt x="356" y="146"/>
                </a:cubicBezTo>
                <a:cubicBezTo>
                  <a:pt x="368" y="146"/>
                  <a:pt x="378" y="156"/>
                  <a:pt x="378" y="168"/>
                </a:cubicBezTo>
                <a:lnTo>
                  <a:pt x="378" y="2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p>
            <a:pPr defTabSz="914400">
              <a:defRPr/>
            </a:pPr>
            <a:endParaRPr lang="en-AU" sz="1800" kern="0">
              <a:solidFill>
                <a:srgbClr val="000000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12" name="Freeform 305"/>
          <p:cNvSpPr>
            <a:spLocks noEditPoints="1"/>
          </p:cNvSpPr>
          <p:nvPr/>
        </p:nvSpPr>
        <p:spPr bwMode="auto">
          <a:xfrm>
            <a:off x="4198620" y="3260090"/>
            <a:ext cx="210820" cy="220980"/>
          </a:xfrm>
          <a:custGeom>
            <a:avLst/>
            <a:gdLst>
              <a:gd name="T0" fmla="*/ 441 w 478"/>
              <a:gd name="T1" fmla="*/ 0 h 373"/>
              <a:gd name="T2" fmla="*/ 37 w 478"/>
              <a:gd name="T3" fmla="*/ 0 h 373"/>
              <a:gd name="T4" fmla="*/ 0 w 478"/>
              <a:gd name="T5" fmla="*/ 37 h 373"/>
              <a:gd name="T6" fmla="*/ 0 w 478"/>
              <a:gd name="T7" fmla="*/ 336 h 373"/>
              <a:gd name="T8" fmla="*/ 37 w 478"/>
              <a:gd name="T9" fmla="*/ 373 h 373"/>
              <a:gd name="T10" fmla="*/ 441 w 478"/>
              <a:gd name="T11" fmla="*/ 373 h 373"/>
              <a:gd name="T12" fmla="*/ 478 w 478"/>
              <a:gd name="T13" fmla="*/ 336 h 373"/>
              <a:gd name="T14" fmla="*/ 478 w 478"/>
              <a:gd name="T15" fmla="*/ 37 h 373"/>
              <a:gd name="T16" fmla="*/ 441 w 478"/>
              <a:gd name="T17" fmla="*/ 0 h 373"/>
              <a:gd name="T18" fmla="*/ 378 w 478"/>
              <a:gd name="T19" fmla="*/ 204 h 373"/>
              <a:gd name="T20" fmla="*/ 356 w 478"/>
              <a:gd name="T21" fmla="*/ 226 h 373"/>
              <a:gd name="T22" fmla="*/ 279 w 478"/>
              <a:gd name="T23" fmla="*/ 226 h 373"/>
              <a:gd name="T24" fmla="*/ 279 w 478"/>
              <a:gd name="T25" fmla="*/ 303 h 373"/>
              <a:gd name="T26" fmla="*/ 257 w 478"/>
              <a:gd name="T27" fmla="*/ 325 h 373"/>
              <a:gd name="T28" fmla="*/ 221 w 478"/>
              <a:gd name="T29" fmla="*/ 325 h 373"/>
              <a:gd name="T30" fmla="*/ 199 w 478"/>
              <a:gd name="T31" fmla="*/ 303 h 373"/>
              <a:gd name="T32" fmla="*/ 199 w 478"/>
              <a:gd name="T33" fmla="*/ 226 h 373"/>
              <a:gd name="T34" fmla="*/ 122 w 478"/>
              <a:gd name="T35" fmla="*/ 226 h 373"/>
              <a:gd name="T36" fmla="*/ 100 w 478"/>
              <a:gd name="T37" fmla="*/ 204 h 373"/>
              <a:gd name="T38" fmla="*/ 100 w 478"/>
              <a:gd name="T39" fmla="*/ 168 h 373"/>
              <a:gd name="T40" fmla="*/ 122 w 478"/>
              <a:gd name="T41" fmla="*/ 146 h 373"/>
              <a:gd name="T42" fmla="*/ 199 w 478"/>
              <a:gd name="T43" fmla="*/ 146 h 373"/>
              <a:gd name="T44" fmla="*/ 199 w 478"/>
              <a:gd name="T45" fmla="*/ 69 h 373"/>
              <a:gd name="T46" fmla="*/ 221 w 478"/>
              <a:gd name="T47" fmla="*/ 47 h 373"/>
              <a:gd name="T48" fmla="*/ 257 w 478"/>
              <a:gd name="T49" fmla="*/ 47 h 373"/>
              <a:gd name="T50" fmla="*/ 279 w 478"/>
              <a:gd name="T51" fmla="*/ 69 h 373"/>
              <a:gd name="T52" fmla="*/ 279 w 478"/>
              <a:gd name="T53" fmla="*/ 146 h 373"/>
              <a:gd name="T54" fmla="*/ 356 w 478"/>
              <a:gd name="T55" fmla="*/ 146 h 373"/>
              <a:gd name="T56" fmla="*/ 378 w 478"/>
              <a:gd name="T57" fmla="*/ 168 h 373"/>
              <a:gd name="T58" fmla="*/ 378 w 478"/>
              <a:gd name="T59" fmla="*/ 204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78" h="373">
                <a:moveTo>
                  <a:pt x="441" y="0"/>
                </a:moveTo>
                <a:cubicBezTo>
                  <a:pt x="37" y="0"/>
                  <a:pt x="37" y="0"/>
                  <a:pt x="37" y="0"/>
                </a:cubicBezTo>
                <a:cubicBezTo>
                  <a:pt x="16" y="0"/>
                  <a:pt x="0" y="16"/>
                  <a:pt x="0" y="37"/>
                </a:cubicBezTo>
                <a:cubicBezTo>
                  <a:pt x="0" y="336"/>
                  <a:pt x="0" y="336"/>
                  <a:pt x="0" y="336"/>
                </a:cubicBezTo>
                <a:cubicBezTo>
                  <a:pt x="0" y="356"/>
                  <a:pt x="16" y="373"/>
                  <a:pt x="37" y="373"/>
                </a:cubicBezTo>
                <a:cubicBezTo>
                  <a:pt x="441" y="373"/>
                  <a:pt x="441" y="373"/>
                  <a:pt x="441" y="373"/>
                </a:cubicBezTo>
                <a:cubicBezTo>
                  <a:pt x="462" y="373"/>
                  <a:pt x="478" y="356"/>
                  <a:pt x="478" y="336"/>
                </a:cubicBezTo>
                <a:cubicBezTo>
                  <a:pt x="478" y="37"/>
                  <a:pt x="478" y="37"/>
                  <a:pt x="478" y="37"/>
                </a:cubicBezTo>
                <a:cubicBezTo>
                  <a:pt x="478" y="16"/>
                  <a:pt x="462" y="0"/>
                  <a:pt x="441" y="0"/>
                </a:cubicBezTo>
                <a:close/>
                <a:moveTo>
                  <a:pt x="378" y="204"/>
                </a:moveTo>
                <a:cubicBezTo>
                  <a:pt x="378" y="216"/>
                  <a:pt x="368" y="226"/>
                  <a:pt x="356" y="226"/>
                </a:cubicBezTo>
                <a:cubicBezTo>
                  <a:pt x="279" y="226"/>
                  <a:pt x="279" y="226"/>
                  <a:pt x="279" y="226"/>
                </a:cubicBezTo>
                <a:cubicBezTo>
                  <a:pt x="279" y="303"/>
                  <a:pt x="279" y="303"/>
                  <a:pt x="279" y="303"/>
                </a:cubicBezTo>
                <a:cubicBezTo>
                  <a:pt x="279" y="316"/>
                  <a:pt x="269" y="325"/>
                  <a:pt x="257" y="325"/>
                </a:cubicBezTo>
                <a:cubicBezTo>
                  <a:pt x="221" y="325"/>
                  <a:pt x="221" y="325"/>
                  <a:pt x="221" y="325"/>
                </a:cubicBezTo>
                <a:cubicBezTo>
                  <a:pt x="209" y="325"/>
                  <a:pt x="199" y="316"/>
                  <a:pt x="199" y="303"/>
                </a:cubicBezTo>
                <a:cubicBezTo>
                  <a:pt x="199" y="226"/>
                  <a:pt x="199" y="226"/>
                  <a:pt x="199" y="226"/>
                </a:cubicBezTo>
                <a:cubicBezTo>
                  <a:pt x="122" y="226"/>
                  <a:pt x="122" y="226"/>
                  <a:pt x="122" y="226"/>
                </a:cubicBezTo>
                <a:cubicBezTo>
                  <a:pt x="110" y="226"/>
                  <a:pt x="100" y="216"/>
                  <a:pt x="100" y="204"/>
                </a:cubicBezTo>
                <a:cubicBezTo>
                  <a:pt x="100" y="168"/>
                  <a:pt x="100" y="168"/>
                  <a:pt x="100" y="168"/>
                </a:cubicBezTo>
                <a:cubicBezTo>
                  <a:pt x="100" y="156"/>
                  <a:pt x="110" y="146"/>
                  <a:pt x="122" y="146"/>
                </a:cubicBezTo>
                <a:cubicBezTo>
                  <a:pt x="199" y="146"/>
                  <a:pt x="199" y="146"/>
                  <a:pt x="199" y="146"/>
                </a:cubicBezTo>
                <a:cubicBezTo>
                  <a:pt x="199" y="69"/>
                  <a:pt x="199" y="69"/>
                  <a:pt x="199" y="69"/>
                </a:cubicBezTo>
                <a:cubicBezTo>
                  <a:pt x="199" y="57"/>
                  <a:pt x="209" y="47"/>
                  <a:pt x="221" y="47"/>
                </a:cubicBezTo>
                <a:cubicBezTo>
                  <a:pt x="257" y="47"/>
                  <a:pt x="257" y="47"/>
                  <a:pt x="257" y="47"/>
                </a:cubicBezTo>
                <a:cubicBezTo>
                  <a:pt x="269" y="47"/>
                  <a:pt x="279" y="57"/>
                  <a:pt x="279" y="69"/>
                </a:cubicBezTo>
                <a:cubicBezTo>
                  <a:pt x="279" y="146"/>
                  <a:pt x="279" y="146"/>
                  <a:pt x="279" y="146"/>
                </a:cubicBezTo>
                <a:cubicBezTo>
                  <a:pt x="356" y="146"/>
                  <a:pt x="356" y="146"/>
                  <a:pt x="356" y="146"/>
                </a:cubicBezTo>
                <a:cubicBezTo>
                  <a:pt x="368" y="146"/>
                  <a:pt x="378" y="156"/>
                  <a:pt x="378" y="168"/>
                </a:cubicBezTo>
                <a:lnTo>
                  <a:pt x="378" y="2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p>
            <a:pPr defTabSz="914400">
              <a:defRPr/>
            </a:pPr>
            <a:endParaRPr lang="en-AU" sz="1800" kern="0">
              <a:solidFill>
                <a:srgbClr val="000000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13" name="Freeform 305"/>
          <p:cNvSpPr>
            <a:spLocks noEditPoints="1"/>
          </p:cNvSpPr>
          <p:nvPr/>
        </p:nvSpPr>
        <p:spPr bwMode="auto">
          <a:xfrm>
            <a:off x="4204335" y="2511425"/>
            <a:ext cx="210820" cy="220980"/>
          </a:xfrm>
          <a:custGeom>
            <a:avLst/>
            <a:gdLst>
              <a:gd name="T0" fmla="*/ 441 w 478"/>
              <a:gd name="T1" fmla="*/ 0 h 373"/>
              <a:gd name="T2" fmla="*/ 37 w 478"/>
              <a:gd name="T3" fmla="*/ 0 h 373"/>
              <a:gd name="T4" fmla="*/ 0 w 478"/>
              <a:gd name="T5" fmla="*/ 37 h 373"/>
              <a:gd name="T6" fmla="*/ 0 w 478"/>
              <a:gd name="T7" fmla="*/ 336 h 373"/>
              <a:gd name="T8" fmla="*/ 37 w 478"/>
              <a:gd name="T9" fmla="*/ 373 h 373"/>
              <a:gd name="T10" fmla="*/ 441 w 478"/>
              <a:gd name="T11" fmla="*/ 373 h 373"/>
              <a:gd name="T12" fmla="*/ 478 w 478"/>
              <a:gd name="T13" fmla="*/ 336 h 373"/>
              <a:gd name="T14" fmla="*/ 478 w 478"/>
              <a:gd name="T15" fmla="*/ 37 h 373"/>
              <a:gd name="T16" fmla="*/ 441 w 478"/>
              <a:gd name="T17" fmla="*/ 0 h 373"/>
              <a:gd name="T18" fmla="*/ 378 w 478"/>
              <a:gd name="T19" fmla="*/ 204 h 373"/>
              <a:gd name="T20" fmla="*/ 356 w 478"/>
              <a:gd name="T21" fmla="*/ 226 h 373"/>
              <a:gd name="T22" fmla="*/ 279 w 478"/>
              <a:gd name="T23" fmla="*/ 226 h 373"/>
              <a:gd name="T24" fmla="*/ 279 w 478"/>
              <a:gd name="T25" fmla="*/ 303 h 373"/>
              <a:gd name="T26" fmla="*/ 257 w 478"/>
              <a:gd name="T27" fmla="*/ 325 h 373"/>
              <a:gd name="T28" fmla="*/ 221 w 478"/>
              <a:gd name="T29" fmla="*/ 325 h 373"/>
              <a:gd name="T30" fmla="*/ 199 w 478"/>
              <a:gd name="T31" fmla="*/ 303 h 373"/>
              <a:gd name="T32" fmla="*/ 199 w 478"/>
              <a:gd name="T33" fmla="*/ 226 h 373"/>
              <a:gd name="T34" fmla="*/ 122 w 478"/>
              <a:gd name="T35" fmla="*/ 226 h 373"/>
              <a:gd name="T36" fmla="*/ 100 w 478"/>
              <a:gd name="T37" fmla="*/ 204 h 373"/>
              <a:gd name="T38" fmla="*/ 100 w 478"/>
              <a:gd name="T39" fmla="*/ 168 h 373"/>
              <a:gd name="T40" fmla="*/ 122 w 478"/>
              <a:gd name="T41" fmla="*/ 146 h 373"/>
              <a:gd name="T42" fmla="*/ 199 w 478"/>
              <a:gd name="T43" fmla="*/ 146 h 373"/>
              <a:gd name="T44" fmla="*/ 199 w 478"/>
              <a:gd name="T45" fmla="*/ 69 h 373"/>
              <a:gd name="T46" fmla="*/ 221 w 478"/>
              <a:gd name="T47" fmla="*/ 47 h 373"/>
              <a:gd name="T48" fmla="*/ 257 w 478"/>
              <a:gd name="T49" fmla="*/ 47 h 373"/>
              <a:gd name="T50" fmla="*/ 279 w 478"/>
              <a:gd name="T51" fmla="*/ 69 h 373"/>
              <a:gd name="T52" fmla="*/ 279 w 478"/>
              <a:gd name="T53" fmla="*/ 146 h 373"/>
              <a:gd name="T54" fmla="*/ 356 w 478"/>
              <a:gd name="T55" fmla="*/ 146 h 373"/>
              <a:gd name="T56" fmla="*/ 378 w 478"/>
              <a:gd name="T57" fmla="*/ 168 h 373"/>
              <a:gd name="T58" fmla="*/ 378 w 478"/>
              <a:gd name="T59" fmla="*/ 204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78" h="373">
                <a:moveTo>
                  <a:pt x="441" y="0"/>
                </a:moveTo>
                <a:cubicBezTo>
                  <a:pt x="37" y="0"/>
                  <a:pt x="37" y="0"/>
                  <a:pt x="37" y="0"/>
                </a:cubicBezTo>
                <a:cubicBezTo>
                  <a:pt x="16" y="0"/>
                  <a:pt x="0" y="16"/>
                  <a:pt x="0" y="37"/>
                </a:cubicBezTo>
                <a:cubicBezTo>
                  <a:pt x="0" y="336"/>
                  <a:pt x="0" y="336"/>
                  <a:pt x="0" y="336"/>
                </a:cubicBezTo>
                <a:cubicBezTo>
                  <a:pt x="0" y="356"/>
                  <a:pt x="16" y="373"/>
                  <a:pt x="37" y="373"/>
                </a:cubicBezTo>
                <a:cubicBezTo>
                  <a:pt x="441" y="373"/>
                  <a:pt x="441" y="373"/>
                  <a:pt x="441" y="373"/>
                </a:cubicBezTo>
                <a:cubicBezTo>
                  <a:pt x="462" y="373"/>
                  <a:pt x="478" y="356"/>
                  <a:pt x="478" y="336"/>
                </a:cubicBezTo>
                <a:cubicBezTo>
                  <a:pt x="478" y="37"/>
                  <a:pt x="478" y="37"/>
                  <a:pt x="478" y="37"/>
                </a:cubicBezTo>
                <a:cubicBezTo>
                  <a:pt x="478" y="16"/>
                  <a:pt x="462" y="0"/>
                  <a:pt x="441" y="0"/>
                </a:cubicBezTo>
                <a:close/>
                <a:moveTo>
                  <a:pt x="378" y="204"/>
                </a:moveTo>
                <a:cubicBezTo>
                  <a:pt x="378" y="216"/>
                  <a:pt x="368" y="226"/>
                  <a:pt x="356" y="226"/>
                </a:cubicBezTo>
                <a:cubicBezTo>
                  <a:pt x="279" y="226"/>
                  <a:pt x="279" y="226"/>
                  <a:pt x="279" y="226"/>
                </a:cubicBezTo>
                <a:cubicBezTo>
                  <a:pt x="279" y="303"/>
                  <a:pt x="279" y="303"/>
                  <a:pt x="279" y="303"/>
                </a:cubicBezTo>
                <a:cubicBezTo>
                  <a:pt x="279" y="316"/>
                  <a:pt x="269" y="325"/>
                  <a:pt x="257" y="325"/>
                </a:cubicBezTo>
                <a:cubicBezTo>
                  <a:pt x="221" y="325"/>
                  <a:pt x="221" y="325"/>
                  <a:pt x="221" y="325"/>
                </a:cubicBezTo>
                <a:cubicBezTo>
                  <a:pt x="209" y="325"/>
                  <a:pt x="199" y="316"/>
                  <a:pt x="199" y="303"/>
                </a:cubicBezTo>
                <a:cubicBezTo>
                  <a:pt x="199" y="226"/>
                  <a:pt x="199" y="226"/>
                  <a:pt x="199" y="226"/>
                </a:cubicBezTo>
                <a:cubicBezTo>
                  <a:pt x="122" y="226"/>
                  <a:pt x="122" y="226"/>
                  <a:pt x="122" y="226"/>
                </a:cubicBezTo>
                <a:cubicBezTo>
                  <a:pt x="110" y="226"/>
                  <a:pt x="100" y="216"/>
                  <a:pt x="100" y="204"/>
                </a:cubicBezTo>
                <a:cubicBezTo>
                  <a:pt x="100" y="168"/>
                  <a:pt x="100" y="168"/>
                  <a:pt x="100" y="168"/>
                </a:cubicBezTo>
                <a:cubicBezTo>
                  <a:pt x="100" y="156"/>
                  <a:pt x="110" y="146"/>
                  <a:pt x="122" y="146"/>
                </a:cubicBezTo>
                <a:cubicBezTo>
                  <a:pt x="199" y="146"/>
                  <a:pt x="199" y="146"/>
                  <a:pt x="199" y="146"/>
                </a:cubicBezTo>
                <a:cubicBezTo>
                  <a:pt x="199" y="69"/>
                  <a:pt x="199" y="69"/>
                  <a:pt x="199" y="69"/>
                </a:cubicBezTo>
                <a:cubicBezTo>
                  <a:pt x="199" y="57"/>
                  <a:pt x="209" y="47"/>
                  <a:pt x="221" y="47"/>
                </a:cubicBezTo>
                <a:cubicBezTo>
                  <a:pt x="257" y="47"/>
                  <a:pt x="257" y="47"/>
                  <a:pt x="257" y="47"/>
                </a:cubicBezTo>
                <a:cubicBezTo>
                  <a:pt x="269" y="47"/>
                  <a:pt x="279" y="57"/>
                  <a:pt x="279" y="69"/>
                </a:cubicBezTo>
                <a:cubicBezTo>
                  <a:pt x="279" y="146"/>
                  <a:pt x="279" y="146"/>
                  <a:pt x="279" y="146"/>
                </a:cubicBezTo>
                <a:cubicBezTo>
                  <a:pt x="356" y="146"/>
                  <a:pt x="356" y="146"/>
                  <a:pt x="356" y="146"/>
                </a:cubicBezTo>
                <a:cubicBezTo>
                  <a:pt x="368" y="146"/>
                  <a:pt x="378" y="156"/>
                  <a:pt x="378" y="168"/>
                </a:cubicBezTo>
                <a:lnTo>
                  <a:pt x="378" y="20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p>
            <a:pPr defTabSz="914400">
              <a:defRPr/>
            </a:pPr>
            <a:endParaRPr lang="en-AU" sz="1800" kern="0">
              <a:solidFill>
                <a:srgbClr val="000000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4719955" y="1651000"/>
            <a:ext cx="358711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以人名或地名命名的疾病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4766945" y="2475230"/>
            <a:ext cx="358711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000" b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一种疾病有多个名称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825365" y="3859530"/>
            <a:ext cx="402145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与国际命名含义冲突的疾病名称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4803775" y="3186430"/>
            <a:ext cx="358711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随意命名疾病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 fontAlgn="auto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000">
                <a:latin typeface="微软雅黑" panose="020B0503020204020204" charset="-122"/>
                <a:ea typeface="微软雅黑" panose="020B0503020204020204" charset="-122"/>
              </a:rPr>
              <a:t>       </a:t>
            </a:r>
            <a:r>
              <a:rPr lang="zh-CN" altLang="en-US" sz="2000">
                <a:latin typeface="微软雅黑" panose="020B0503020204020204" charset="-122"/>
                <a:ea typeface="微软雅黑" panose="020B0503020204020204" charset="-122"/>
              </a:rPr>
              <a:t>根据疾病的某些特征，按照一定的规则把疾病分门别类，使其成为一个有序组合的过程。</a:t>
            </a:r>
            <a:endParaRPr lang="zh-CN" altLang="en-US" sz="20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" name="文本框 6"/>
          <p:cNvSpPr txBox="1"/>
          <p:nvPr/>
        </p:nvSpPr>
        <p:spPr>
          <a:xfrm>
            <a:off x="350520" y="495364"/>
            <a:ext cx="9153478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sz="2400" noProof="1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  <a:sym typeface="Times New Roman" panose="02020603050405020304" pitchFamily="18" charset="0"/>
              </a:rPr>
              <a:t>（二）疾病分类</a:t>
            </a:r>
            <a:endParaRPr sz="2400" noProof="1" smtClean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  <a:sym typeface="Times New Roman" panose="02020603050405020304" pitchFamily="18" charset="0"/>
            </a:endParaRPr>
          </a:p>
        </p:txBody>
      </p:sp>
      <p:sp>
        <p:nvSpPr>
          <p:cNvPr id="5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Bef>
                <a:spcPts val="0"/>
              </a:spcBef>
            </a:pP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78785" y="2065655"/>
            <a:ext cx="5659120" cy="26358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6028" y="680323"/>
            <a:ext cx="8553927" cy="857250"/>
          </a:xfrm>
        </p:spPr>
        <p:txBody>
          <a:bodyPr/>
          <a:p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</a:rPr>
              <a:t>二、国际疾病分类</a:t>
            </a:r>
            <a:endParaRPr lang="zh-CN" altLang="en-US" sz="2800" b="1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5218" y="1344931"/>
            <a:ext cx="8553927" cy="3394472"/>
          </a:xfrm>
        </p:spPr>
        <p:txBody>
          <a:bodyPr/>
          <a:p>
            <a:pPr eaLnBrk="1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（一）国际疾病分类概念</a:t>
            </a:r>
            <a:endParaRPr lang="zh-CN" altLang="en-US" sz="2400" b="1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eaLnBrk="1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None/>
            </a:pP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r>
              <a:rPr lang="en-US" altLang="zh-CN" sz="2000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</a:t>
            </a:r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世界卫生组织要求各成员国在卫生统计中共同采用的对疾病、损伤和中毒进行编码的标准分类方法。</a:t>
            </a: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hangingPunct="1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None/>
            </a:pP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</a:pPr>
            <a:endParaRPr lang="zh-CN" altLang="en-US" sz="2000" b="1" dirty="0" smtClean="0"/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>
              <a:lnSpc>
                <a:spcPct val="150000"/>
              </a:lnSpc>
              <a:spcAft>
                <a:spcPts val="0"/>
              </a:spcAft>
              <a:buNone/>
            </a:pP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" name="文本占位符 21"/>
          <p:cNvSpPr txBox="1"/>
          <p:nvPr/>
        </p:nvSpPr>
        <p:spPr>
          <a:xfrm>
            <a:off x="2685359" y="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2876550" y="2978150"/>
            <a:ext cx="5715000" cy="15640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 eaLnBrk="1" hangingPunct="1"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疾病诊断和其他健康问题</a:t>
            </a:r>
            <a:endParaRPr lang="zh-CN" altLang="en-US" sz="2000" b="1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0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endParaRPr lang="en-US" altLang="zh-CN" sz="2000" b="1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</a:t>
            </a:r>
            <a:r>
              <a:rPr lang="en-US" altLang="zh-CN" sz="20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    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endParaRPr lang="zh-CN" altLang="en-US" sz="2000" b="1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zh-CN" sz="20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         </a:t>
            </a:r>
            <a:r>
              <a:rPr lang="zh-CN" altLang="en-US" sz="2000" b="1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字母数字编码</a:t>
            </a:r>
            <a:endParaRPr lang="zh-CN" altLang="en-US" sz="2000" b="1" dirty="0" smtClean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endParaRPr lang="zh-CN" altLang="en-US" sz="2000" b="1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下箭头 3"/>
          <p:cNvSpPr/>
          <p:nvPr/>
        </p:nvSpPr>
        <p:spPr>
          <a:xfrm>
            <a:off x="5555615" y="3517265"/>
            <a:ext cx="343535" cy="3651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Freeform 5" descr="e7d195523061f1c09e9d68d7cf438b91ef959ecb14fc25d26BBA7F7DBC18E55DFF4014AF651F0BF2569D4B6C1DA7F1A4683A481403BD872FC687266AD13265C1DE7C373772FD8728ABDD69ADD03BFF5BE2862BC891DBB79E53A4D67CC8AD876D2478116E14EF8C9BA5B06C867B9A27F3B1929EDF582308B759C121DD2830577E7D3AA43FF528D6E6F61640DDE0A3EC8C"/>
          <p:cNvSpPr/>
          <p:nvPr/>
        </p:nvSpPr>
        <p:spPr bwMode="auto">
          <a:xfrm flipV="1">
            <a:off x="296753" y="1764019"/>
            <a:ext cx="2106273" cy="2325223"/>
          </a:xfrm>
          <a:custGeom>
            <a:avLst/>
            <a:gdLst>
              <a:gd name="T0" fmla="*/ 590 w 590"/>
              <a:gd name="T1" fmla="*/ 169 h 677"/>
              <a:gd name="T2" fmla="*/ 294 w 590"/>
              <a:gd name="T3" fmla="*/ 0 h 677"/>
              <a:gd name="T4" fmla="*/ 0 w 590"/>
              <a:gd name="T5" fmla="*/ 169 h 677"/>
              <a:gd name="T6" fmla="*/ 0 w 590"/>
              <a:gd name="T7" fmla="*/ 508 h 677"/>
              <a:gd name="T8" fmla="*/ 294 w 590"/>
              <a:gd name="T9" fmla="*/ 677 h 677"/>
              <a:gd name="T10" fmla="*/ 590 w 590"/>
              <a:gd name="T11" fmla="*/ 508 h 677"/>
              <a:gd name="T12" fmla="*/ 590 w 590"/>
              <a:gd name="T13" fmla="*/ 169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0" h="677">
                <a:moveTo>
                  <a:pt x="590" y="169"/>
                </a:moveTo>
                <a:lnTo>
                  <a:pt x="294" y="0"/>
                </a:lnTo>
                <a:lnTo>
                  <a:pt x="0" y="169"/>
                </a:lnTo>
                <a:lnTo>
                  <a:pt x="0" y="508"/>
                </a:lnTo>
                <a:lnTo>
                  <a:pt x="294" y="677"/>
                </a:lnTo>
                <a:lnTo>
                  <a:pt x="590" y="508"/>
                </a:lnTo>
                <a:lnTo>
                  <a:pt x="590" y="169"/>
                </a:lnTo>
                <a:close/>
              </a:path>
            </a:pathLst>
          </a:custGeom>
          <a:solidFill>
            <a:srgbClr val="296FA5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104" name="文本框 103" descr="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"/>
          <p:cNvSpPr txBox="1"/>
          <p:nvPr/>
        </p:nvSpPr>
        <p:spPr>
          <a:xfrm>
            <a:off x="1004448" y="2729125"/>
            <a:ext cx="690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病因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7" name="Freeform 5" descr="e7d195523061f1c09e9d68d7cf438b91ef959ecb14fc25d26BBA7F7DBC18E55DFF4014AF651F0BF2569D4B6C1DA7F1A4683A481403BD872FC687266AD13265C1DE7C373772FD8728ABDD69ADD03BFF5BE2862BC891DBB79E53A4D67CC8AD876D2478116E14EF8C9BA5B06C867B9A27F3B1929EDF582308B759C121DD2830577E7D3AA43FF528D6E6F61640DDE0A3EC8C"/>
          <p:cNvSpPr/>
          <p:nvPr/>
        </p:nvSpPr>
        <p:spPr bwMode="auto">
          <a:xfrm flipV="1">
            <a:off x="2571209" y="1766250"/>
            <a:ext cx="2106273" cy="2325223"/>
          </a:xfrm>
          <a:custGeom>
            <a:avLst/>
            <a:gdLst>
              <a:gd name="T0" fmla="*/ 590 w 590"/>
              <a:gd name="T1" fmla="*/ 169 h 677"/>
              <a:gd name="T2" fmla="*/ 294 w 590"/>
              <a:gd name="T3" fmla="*/ 0 h 677"/>
              <a:gd name="T4" fmla="*/ 0 w 590"/>
              <a:gd name="T5" fmla="*/ 169 h 677"/>
              <a:gd name="T6" fmla="*/ 0 w 590"/>
              <a:gd name="T7" fmla="*/ 508 h 677"/>
              <a:gd name="T8" fmla="*/ 294 w 590"/>
              <a:gd name="T9" fmla="*/ 677 h 677"/>
              <a:gd name="T10" fmla="*/ 590 w 590"/>
              <a:gd name="T11" fmla="*/ 508 h 677"/>
              <a:gd name="T12" fmla="*/ 590 w 590"/>
              <a:gd name="T13" fmla="*/ 169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0" h="677">
                <a:moveTo>
                  <a:pt x="590" y="169"/>
                </a:moveTo>
                <a:lnTo>
                  <a:pt x="294" y="0"/>
                </a:lnTo>
                <a:lnTo>
                  <a:pt x="0" y="169"/>
                </a:lnTo>
                <a:lnTo>
                  <a:pt x="0" y="508"/>
                </a:lnTo>
                <a:lnTo>
                  <a:pt x="294" y="677"/>
                </a:lnTo>
                <a:lnTo>
                  <a:pt x="590" y="508"/>
                </a:lnTo>
                <a:lnTo>
                  <a:pt x="590" y="169"/>
                </a:lnTo>
                <a:close/>
              </a:path>
            </a:pathLst>
          </a:custGeom>
          <a:solidFill>
            <a:srgbClr val="52B8DA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108" name="文本框 107" descr="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"/>
          <p:cNvSpPr txBox="1"/>
          <p:nvPr/>
        </p:nvSpPr>
        <p:spPr>
          <a:xfrm>
            <a:off x="3268744" y="2691986"/>
            <a:ext cx="690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部位</a:t>
            </a:r>
            <a:endParaRPr lang="zh-CN" altLang="en-US" sz="20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0" name="Freeform 5" descr="e7d195523061f1c09e9d68d7cf438b91ef959ecb14fc25d26BBA7F7DBC18E55DFF4014AF651F0BF2569D4B6C1DA7F1A4683A481403BD872FC687266AD13265C1DE7C373772FD8728ABDD69ADD03BFF5BE2862BC891DBB79E53A4D67CC8AD876D2478116E14EF8C9BA5B06C867B9A27F3B1929EDF582308B759C121DD2830577E7D3AA43FF528D6E6F61640DDE0A3EC8C"/>
          <p:cNvSpPr/>
          <p:nvPr/>
        </p:nvSpPr>
        <p:spPr bwMode="auto">
          <a:xfrm flipV="1">
            <a:off x="4845270" y="1764019"/>
            <a:ext cx="2106273" cy="2325223"/>
          </a:xfrm>
          <a:custGeom>
            <a:avLst/>
            <a:gdLst>
              <a:gd name="T0" fmla="*/ 590 w 590"/>
              <a:gd name="T1" fmla="*/ 169 h 677"/>
              <a:gd name="T2" fmla="*/ 294 w 590"/>
              <a:gd name="T3" fmla="*/ 0 h 677"/>
              <a:gd name="T4" fmla="*/ 0 w 590"/>
              <a:gd name="T5" fmla="*/ 169 h 677"/>
              <a:gd name="T6" fmla="*/ 0 w 590"/>
              <a:gd name="T7" fmla="*/ 508 h 677"/>
              <a:gd name="T8" fmla="*/ 294 w 590"/>
              <a:gd name="T9" fmla="*/ 677 h 677"/>
              <a:gd name="T10" fmla="*/ 590 w 590"/>
              <a:gd name="T11" fmla="*/ 508 h 677"/>
              <a:gd name="T12" fmla="*/ 590 w 590"/>
              <a:gd name="T13" fmla="*/ 169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0" h="677">
                <a:moveTo>
                  <a:pt x="590" y="169"/>
                </a:moveTo>
                <a:lnTo>
                  <a:pt x="294" y="0"/>
                </a:lnTo>
                <a:lnTo>
                  <a:pt x="0" y="169"/>
                </a:lnTo>
                <a:lnTo>
                  <a:pt x="0" y="508"/>
                </a:lnTo>
                <a:lnTo>
                  <a:pt x="294" y="677"/>
                </a:lnTo>
                <a:lnTo>
                  <a:pt x="590" y="508"/>
                </a:lnTo>
                <a:lnTo>
                  <a:pt x="590" y="169"/>
                </a:lnTo>
                <a:close/>
              </a:path>
            </a:pathLst>
          </a:custGeom>
          <a:solidFill>
            <a:srgbClr val="296FA5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111" name="文本框 110" descr="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"/>
          <p:cNvSpPr txBox="1"/>
          <p:nvPr/>
        </p:nvSpPr>
        <p:spPr>
          <a:xfrm>
            <a:off x="5288805" y="2421150"/>
            <a:ext cx="1198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临床表现</a:t>
            </a:r>
            <a:endParaRPr lang="zh-CN" altLang="en-US" sz="20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2" name="矩形 111" descr="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"/>
          <p:cNvSpPr/>
          <p:nvPr/>
        </p:nvSpPr>
        <p:spPr>
          <a:xfrm>
            <a:off x="4957782" y="2819728"/>
            <a:ext cx="1993009" cy="875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  </a:t>
            </a:r>
            <a:r>
              <a:rPr lang="en-US" altLang="zh-CN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包括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症状、体征、</a:t>
            </a:r>
            <a:endParaRPr lang="zh-CN" altLang="en-US" sz="16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分期、分型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等</a:t>
            </a:r>
            <a:endParaRPr lang="zh-CN" altLang="en-US" sz="16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13" name="Freeform 5" descr="e7d195523061f1c09e9d68d7cf438b91ef959ecb14fc25d26BBA7F7DBC18E55DFF4014AF651F0BF2569D4B6C1DA7F1A4683A481403BD872FC687266AD13265C1DE7C373772FD8728ABDD69ADD03BFF5BE2862BC891DBB79E53A4D67CC8AD876D2478116E14EF8C9BA5B06C867B9A27F3B1929EDF582308B759C121DD2830577E7D3AA43FF528D6E6F61640DDE0A3EC8C"/>
          <p:cNvSpPr/>
          <p:nvPr/>
        </p:nvSpPr>
        <p:spPr bwMode="auto">
          <a:xfrm flipV="1">
            <a:off x="7109566" y="1766250"/>
            <a:ext cx="2106273" cy="2325223"/>
          </a:xfrm>
          <a:custGeom>
            <a:avLst/>
            <a:gdLst>
              <a:gd name="T0" fmla="*/ 590 w 590"/>
              <a:gd name="T1" fmla="*/ 169 h 677"/>
              <a:gd name="T2" fmla="*/ 294 w 590"/>
              <a:gd name="T3" fmla="*/ 0 h 677"/>
              <a:gd name="T4" fmla="*/ 0 w 590"/>
              <a:gd name="T5" fmla="*/ 169 h 677"/>
              <a:gd name="T6" fmla="*/ 0 w 590"/>
              <a:gd name="T7" fmla="*/ 508 h 677"/>
              <a:gd name="T8" fmla="*/ 294 w 590"/>
              <a:gd name="T9" fmla="*/ 677 h 677"/>
              <a:gd name="T10" fmla="*/ 590 w 590"/>
              <a:gd name="T11" fmla="*/ 508 h 677"/>
              <a:gd name="T12" fmla="*/ 590 w 590"/>
              <a:gd name="T13" fmla="*/ 169 h 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90" h="677">
                <a:moveTo>
                  <a:pt x="590" y="169"/>
                </a:moveTo>
                <a:lnTo>
                  <a:pt x="294" y="0"/>
                </a:lnTo>
                <a:lnTo>
                  <a:pt x="0" y="169"/>
                </a:lnTo>
                <a:lnTo>
                  <a:pt x="0" y="508"/>
                </a:lnTo>
                <a:lnTo>
                  <a:pt x="294" y="677"/>
                </a:lnTo>
                <a:lnTo>
                  <a:pt x="590" y="508"/>
                </a:lnTo>
                <a:lnTo>
                  <a:pt x="590" y="169"/>
                </a:lnTo>
                <a:close/>
              </a:path>
            </a:pathLst>
          </a:custGeom>
          <a:solidFill>
            <a:srgbClr val="52B8DA"/>
          </a:solidFill>
          <a:ln w="381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bg1"/>
              </a:solidFill>
              <a:latin typeface="Times New Roman" panose="02020603050405020304"/>
              <a:ea typeface="宋体" panose="02010600030101010101" pitchFamily="2" charset="-122"/>
            </a:endParaRPr>
          </a:p>
        </p:txBody>
      </p:sp>
      <p:sp>
        <p:nvSpPr>
          <p:cNvPr id="114" name="文本框 113" descr="e7d195523061f1c09e9d68d7cf438b91ef959ecb14fc25d26BBA7F7DBC18E55DFF4014AF651F0BF2569D4B6C1DA7F1A4683A481403BD872FC687266AD13265C1DE7C373772FD8728ABDD69ADD03BFF5BE2862BC891DBB79EC0B81FB75486405D5064442904236646CF49102BEE5E1B895458B641CA0D6C7889FDD78D23C2B1BC47745F4B67C4FF437063ECD1606ECED6"/>
          <p:cNvSpPr txBox="1"/>
          <p:nvPr/>
        </p:nvSpPr>
        <p:spPr>
          <a:xfrm>
            <a:off x="7817262" y="2691986"/>
            <a:ext cx="6908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病理</a:t>
            </a:r>
            <a:endParaRPr lang="zh-CN" altLang="en-US" sz="20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2" name="直接连接符 1"/>
          <p:cNvCxnSpPr/>
          <p:nvPr/>
        </p:nvCxnSpPr>
        <p:spPr>
          <a:xfrm>
            <a:off x="5055870" y="2883535"/>
            <a:ext cx="17424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文本占位符 21"/>
          <p:cNvSpPr txBox="1"/>
          <p:nvPr/>
        </p:nvSpPr>
        <p:spPr>
          <a:xfrm>
            <a:off x="2842204" y="30480"/>
            <a:ext cx="4073298" cy="43542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i="0" kern="1200" baseline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病案信息学（第</a:t>
            </a:r>
            <a:r>
              <a:rPr lang="en-US" altLang="zh-CN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en-US" sz="16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版）</a:t>
            </a:r>
            <a:endParaRPr lang="zh-CN" altLang="en-US" sz="16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05790" y="668020"/>
            <a:ext cx="8554085" cy="650240"/>
          </a:xfrm>
        </p:spPr>
        <p:txBody>
          <a:bodyPr/>
          <a:p>
            <a:r>
              <a:rPr lang="zh-CN" altLang="en-US" sz="2400" b="1" dirty="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（二）疾病分类轴心</a:t>
            </a:r>
            <a:endParaRPr lang="zh-CN" altLang="en-US" sz="2400" b="1"/>
          </a:p>
        </p:txBody>
      </p:sp>
      <p:sp>
        <p:nvSpPr>
          <p:cNvPr id="4" name="文本框 3"/>
          <p:cNvSpPr txBox="1"/>
          <p:nvPr/>
        </p:nvSpPr>
        <p:spPr>
          <a:xfrm>
            <a:off x="2940050" y="1272540"/>
            <a:ext cx="512889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疾病分类时所采用的疾病的某种特征</a:t>
            </a:r>
            <a:endParaRPr lang="zh-CN" altLang="en-US" sz="2000" dirty="0" smtClean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PA" val="v4.1.3"/>
</p:tagLst>
</file>

<file path=ppt/tags/tag2.xml><?xml version="1.0" encoding="utf-8"?>
<p:tagLst xmlns:p="http://schemas.openxmlformats.org/presentationml/2006/main">
  <p:tag name="PA" val="v4.1.3"/>
</p:tagLst>
</file>

<file path=ppt/tags/tag3.xml><?xml version="1.0" encoding="utf-8"?>
<p:tagLst xmlns:p="http://schemas.openxmlformats.org/presentationml/2006/main">
  <p:tag name="PA" val="v4.1.3"/>
</p:tagLst>
</file>

<file path=ppt/tags/tag4.xml><?xml version="1.0" encoding="utf-8"?>
<p:tagLst xmlns:p="http://schemas.openxmlformats.org/presentationml/2006/main">
  <p:tag name="PA" val="v4.1.3"/>
</p:tagLst>
</file>

<file path=ppt/tags/tag5.xml><?xml version="1.0" encoding="utf-8"?>
<p:tagLst xmlns:p="http://schemas.openxmlformats.org/presentationml/2006/main">
  <p:tag name="PA" val="v4.1.3"/>
</p:tagLst>
</file>

<file path=ppt/tags/tag6.xml><?xml version="1.0" encoding="utf-8"?>
<p:tagLst xmlns:p="http://schemas.openxmlformats.org/presentationml/2006/main">
  <p:tag name="KSO_WM_UNIT_VALUE" val="1565*1354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14319_1*d*1"/>
  <p:tag name="KSO_WM_TEMPLATE_CATEGORY" val="diagram"/>
  <p:tag name="KSO_WM_TEMPLATE_INDEX" val="20214319"/>
  <p:tag name="KSO_WM_UNIT_LAYERLEVEL" val="1"/>
  <p:tag name="KSO_WM_TAG_VERSION" val="1.0"/>
  <p:tag name="KSO_WM_BEAUTIFY_FLAG" val="#wm#"/>
  <p:tag name="KSO_WM_CHIP_GROUPID" val="5e7310da9a230a26b9e88a19"/>
  <p:tag name="KSO_WM_CHIP_XID" val="5e7310da9a230a26b9e88a1a"/>
  <p:tag name="KSO_WM_UNIT_DEC_AREA_ID" val="e51637e7ae354475ba087041fe4ad221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7af9b636db65417c9e54c9ac54dfcf0d"/>
  <p:tag name="KSO_WM_UNIT_PLACING_PICTURE" val="7af9b636db65417c9e54c9ac54dfcf0d"/>
  <p:tag name="KSO_WM_UNIT_SUPPORT_UNIT_TYPE" val="[&quot;l&quot;,&quot;m&quot;,&quot;n&quot;,&quot;o&quot;,&quot;p&quot;,&quot;q&quot;,&quot;r&quot;,&quot;δ&quot;,&quot;ε&quot;,&quot;ζ&quot;,&quot;η&quot;,&quot;d&quot;,&quot;α&quot;,&quot;β&quot;,&quot;θ&quot;]"/>
  <p:tag name="KSO_WM_TEMPLATE_ASSEMBLE_XID" val="60656f6f4054ed1e2fb80a29"/>
  <p:tag name="KSO_WM_TEMPLATE_ASSEMBLE_GROUPID" val="60656f6f4054ed1e2fb80a29"/>
  <p:tag name="KSO_WM_UNIT_PLACING_PICTURE_USER_VIEWPORT" val="{&quot;height&quot;:9398.023622047243,&quot;width&quot;:7160.700787401574}"/>
  <p:tag name="KSO_WM_UNIT_PLACING_PICTURE_INFO" val="{&quot;code&quot;:&quot;&quot;,&quot;full_picture&quot;:false,&quot;scheme&quot;:&quot;&quot;,&quot;spacing&quot;:5}"/>
  <p:tag name="KSO_WM_UNIT_PLACING_PICTURE_COLLAGE_VIEWPORT" val="{&quot;height&quot;:8182.699852434232,&quot;width&quot;:6234.700787401574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6695</Words>
  <Application>WPS 演示</Application>
  <PresentationFormat>自定义</PresentationFormat>
  <Paragraphs>588</Paragraphs>
  <Slides>49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49</vt:i4>
      </vt:variant>
    </vt:vector>
  </HeadingPairs>
  <TitlesOfParts>
    <vt:vector size="64" baseType="lpstr">
      <vt:lpstr>Arial</vt:lpstr>
      <vt:lpstr>宋体</vt:lpstr>
      <vt:lpstr>Wingdings</vt:lpstr>
      <vt:lpstr>Times New Roman</vt:lpstr>
      <vt:lpstr>黑体</vt:lpstr>
      <vt:lpstr>Times New Roman</vt:lpstr>
      <vt:lpstr>微软雅黑</vt:lpstr>
      <vt:lpstr>楷体</vt:lpstr>
      <vt:lpstr>Arial Unicode MS</vt:lpstr>
      <vt:lpstr>等线</vt:lpstr>
      <vt:lpstr>楷体_GB2312</vt:lpstr>
      <vt:lpstr>新宋体</vt:lpstr>
      <vt:lpstr>Wingdings 2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一、疾病命名与疾病分类</vt:lpstr>
      <vt:lpstr>病案首页上的疾病名称有以下几种情况：</vt:lpstr>
      <vt:lpstr>PowerPoint 演示文稿</vt:lpstr>
      <vt:lpstr>二、国际疾病分类</vt:lpstr>
      <vt:lpstr>（二）疾病分类轴心</vt:lpstr>
      <vt:lpstr>（三）国际疾病分类的应用意义</vt:lpstr>
      <vt:lpstr>PowerPoint 演示文稿</vt:lpstr>
      <vt:lpstr>一、ICD-10的结构</vt:lpstr>
      <vt:lpstr>二、ICD-10中的专用术语、符号和缩略语</vt:lpstr>
      <vt:lpstr>4. 残余类目</vt:lpstr>
      <vt:lpstr>4. 残余类目</vt:lpstr>
      <vt:lpstr>5. 双重分类（星剑号分类系统）</vt:lpstr>
      <vt:lpstr>6. 合并编码 </vt:lpstr>
      <vt:lpstr>7. 符  号 </vt:lpstr>
      <vt:lpstr>8. NOS（not otherwise specified）   其它方面未特指</vt:lpstr>
      <vt:lpstr>9. NEC （not elsewhere classified）  不可归类在它处者    </vt:lpstr>
      <vt:lpstr>三、ICD-10的编码查找方法 </vt:lpstr>
      <vt:lpstr>四、基本编码规则   </vt:lpstr>
      <vt:lpstr>（二）怀疑诊断的编码规则</vt:lpstr>
      <vt:lpstr>PowerPoint 演示文稿</vt:lpstr>
      <vt:lpstr>一、某些传染病和寄生虫（A00-B99）</vt:lpstr>
      <vt:lpstr>（二）结核病</vt:lpstr>
      <vt:lpstr>（三）B95-B97</vt:lpstr>
      <vt:lpstr>二、肿瘤（C00-D48）</vt:lpstr>
      <vt:lpstr>（二）肿瘤编码查找方法</vt:lpstr>
      <vt:lpstr>（三）编码规则</vt:lpstr>
      <vt:lpstr>2. 肿瘤的交搭跨越</vt:lpstr>
      <vt:lpstr>（2）肿瘤交搭跨越的编码规则</vt:lpstr>
      <vt:lpstr>PowerPoint 演示文稿</vt:lpstr>
      <vt:lpstr>三、循环系统疾病（I00-I99）</vt:lpstr>
      <vt:lpstr>PowerPoint 演示文稿</vt:lpstr>
      <vt:lpstr>PowerPoint 演示文稿</vt:lpstr>
      <vt:lpstr>PowerPoint 演示文稿</vt:lpstr>
      <vt:lpstr>PowerPoint 演示文稿</vt:lpstr>
      <vt:lpstr>（二）中  毒</vt:lpstr>
      <vt:lpstr>2. 中毒的外因编码</vt:lpstr>
      <vt:lpstr>PowerPoint 演示文稿</vt:lpstr>
      <vt:lpstr>一、主要诊断的概念</vt:lpstr>
      <vt:lpstr>二、主要诊断选择的意义</vt:lpstr>
      <vt:lpstr>三、主要诊断选择规则</vt:lpstr>
      <vt:lpstr>补充规则</vt:lpstr>
      <vt:lpstr>补充规则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Pandada</dc:creator>
  <cp:lastModifiedBy>19930027</cp:lastModifiedBy>
  <cp:revision>101</cp:revision>
  <dcterms:created xsi:type="dcterms:W3CDTF">2019-06-21T02:16:00Z</dcterms:created>
  <dcterms:modified xsi:type="dcterms:W3CDTF">2022-08-21T12:46:57Z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02D6DB59DC614746AB83B0A38280E24D</vt:lpwstr>
  </property>
  <property fmtid="{D5CDD505-2E9C-101B-9397-08002B2CF9AE}" pid="3" name="KSOProductBuildVer">
    <vt:lpwstr>2052-11.1.0.11115</vt:lpwstr>
  </property>
</Properties>
</file>