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0"/>
  </p:handoutMasterIdLst>
  <p:sldIdLst>
    <p:sldId id="776" r:id="rId3"/>
    <p:sldId id="967" r:id="rId5"/>
    <p:sldId id="684" r:id="rId6"/>
    <p:sldId id="685" r:id="rId7"/>
    <p:sldId id="744" r:id="rId8"/>
    <p:sldId id="888" r:id="rId9"/>
    <p:sldId id="927" r:id="rId10"/>
    <p:sldId id="748" r:id="rId11"/>
    <p:sldId id="890" r:id="rId12"/>
    <p:sldId id="889" r:id="rId13"/>
    <p:sldId id="759" r:id="rId14"/>
    <p:sldId id="749" r:id="rId15"/>
    <p:sldId id="760" r:id="rId16"/>
    <p:sldId id="761" r:id="rId17"/>
    <p:sldId id="762" r:id="rId18"/>
    <p:sldId id="817" r:id="rId19"/>
    <p:sldId id="766" r:id="rId20"/>
    <p:sldId id="767" r:id="rId21"/>
    <p:sldId id="845" r:id="rId22"/>
    <p:sldId id="768" r:id="rId23"/>
    <p:sldId id="769" r:id="rId24"/>
    <p:sldId id="770" r:id="rId25"/>
    <p:sldId id="772" r:id="rId26"/>
    <p:sldId id="773" r:id="rId27"/>
    <p:sldId id="777" r:id="rId28"/>
    <p:sldId id="928" r:id="rId29"/>
    <p:sldId id="779" r:id="rId30"/>
    <p:sldId id="780" r:id="rId31"/>
    <p:sldId id="870" r:id="rId32"/>
    <p:sldId id="781" r:id="rId33"/>
    <p:sldId id="782" r:id="rId34"/>
    <p:sldId id="871" r:id="rId35"/>
    <p:sldId id="783" r:id="rId36"/>
    <p:sldId id="784" r:id="rId37"/>
    <p:sldId id="785" r:id="rId38"/>
    <p:sldId id="786" r:id="rId39"/>
    <p:sldId id="787" r:id="rId40"/>
    <p:sldId id="788" r:id="rId41"/>
    <p:sldId id="789" r:id="rId42"/>
    <p:sldId id="791" r:id="rId43"/>
    <p:sldId id="872" r:id="rId44"/>
    <p:sldId id="792" r:id="rId45"/>
    <p:sldId id="793" r:id="rId46"/>
    <p:sldId id="794" r:id="rId47"/>
    <p:sldId id="873" r:id="rId48"/>
    <p:sldId id="795" r:id="rId49"/>
  </p:sldIdLst>
  <p:sldSz cx="9504045" cy="5143500"/>
  <p:notesSz cx="6858000" cy="9144000"/>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B8DA"/>
    <a:srgbClr val="296FA5"/>
    <a:srgbClr val="235196"/>
    <a:srgbClr val="E7EDF4"/>
    <a:srgbClr val="D1DDE8"/>
    <a:srgbClr val="4DD0E1"/>
    <a:srgbClr val="74B49A"/>
    <a:srgbClr val="A7D6C4"/>
    <a:srgbClr val="E1EEDE"/>
    <a:srgbClr val="F4F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autoAdjust="0"/>
    <p:restoredTop sz="95226" autoAdjust="0"/>
  </p:normalViewPr>
  <p:slideViewPr>
    <p:cSldViewPr snapToGrid="0" showGuides="1">
      <p:cViewPr>
        <p:scale>
          <a:sx n="100" d="100"/>
          <a:sy n="100" d="100"/>
        </p:scale>
        <p:origin x="-2088" y="-792"/>
      </p:cViewPr>
      <p:guideLst>
        <p:guide orient="horz" pos="3240"/>
        <p:guide pos="297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tags" Target="tags/tag7.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E59116-8487-4D3B-921F-0E41E65F4555}"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F2A5C0-3CFB-4282-AD2D-2FF4823B029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DFCB8-7EF4-48C1-8984-7222E239D7E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577850" y="1143000"/>
            <a:ext cx="5702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3BA41-6BA2-47AC-9C1D-5ECEA0A6E2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12827" y="1597822"/>
            <a:ext cx="8078709" cy="110251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25655" y="2914650"/>
            <a:ext cx="6653054"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5218" y="1200151"/>
            <a:ext cx="8553927" cy="339447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90663" y="154781"/>
            <a:ext cx="2138482" cy="329088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5218" y="154781"/>
            <a:ext cx="6257039" cy="329088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 y="0"/>
            <a:ext cx="9502158" cy="5143500"/>
          </a:xfrm>
          <a:prstGeom prst="rect">
            <a:avLst/>
          </a:prstGeom>
          <a:effectLst>
            <a:glow>
              <a:schemeClr val="accent1"/>
            </a:glow>
          </a:effectLst>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6551" y="412311"/>
            <a:ext cx="1075626" cy="1034842"/>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2866" y="4711917"/>
            <a:ext cx="2309147" cy="4443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4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504363" cy="5143500"/>
          </a:xfrm>
          <a:prstGeom prst="rect">
            <a:avLst/>
          </a:prstGeom>
          <a:effectLst/>
        </p:spPr>
      </p:pic>
      <p:sp>
        <p:nvSpPr>
          <p:cNvPr id="21" name="文本框 29"/>
          <p:cNvSpPr txBox="1"/>
          <p:nvPr userDrawn="1"/>
        </p:nvSpPr>
        <p:spPr>
          <a:xfrm>
            <a:off x="681138" y="2631928"/>
            <a:ext cx="1638185" cy="923330"/>
          </a:xfrm>
          <a:prstGeom prst="rect">
            <a:avLst/>
          </a:prstGeom>
          <a:noFill/>
        </p:spPr>
        <p:txBody>
          <a:bodyPr wrap="none" rtlCol="0">
            <a:spAutoFit/>
          </a:bodyPr>
          <a:lstStyle/>
          <a:p>
            <a:r>
              <a:rPr lang="zh-CN" altLang="en-US" sz="5400" b="1" dirty="0" smtClean="0">
                <a:ln w="12700">
                  <a:noFill/>
                </a:ln>
                <a:latin typeface="黑体" panose="02010609060101010101" pitchFamily="49" charset="-122"/>
                <a:ea typeface="黑体" panose="02010609060101010101" pitchFamily="49" charset="-122"/>
              </a:rPr>
              <a:t>目录</a:t>
            </a:r>
            <a:endParaRPr lang="en-US" altLang="zh-CN" sz="5400" b="1" dirty="0">
              <a:ln w="12700">
                <a:noFill/>
              </a:ln>
              <a:latin typeface="黑体" panose="02010609060101010101" pitchFamily="49" charset="-122"/>
              <a:ea typeface="黑体" panose="02010609060101010101" pitchFamily="49" charset="-122"/>
            </a:endParaRPr>
          </a:p>
        </p:txBody>
      </p:sp>
      <p:pic>
        <p:nvPicPr>
          <p:cNvPr id="22" name="图片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657" y="3710432"/>
            <a:ext cx="2309147" cy="4443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pic>
        <p:nvPicPr>
          <p:cNvPr id="15" name="图片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4339"/>
            <a:ext cx="9504363" cy="2800350"/>
          </a:xfrm>
          <a:prstGeom prst="rect">
            <a:avLst/>
          </a:prstGeom>
          <a:effectLst>
            <a:reflection blurRad="6350" endPos="90000" dir="5400000" sy="-100000" algn="bl" rotWithShape="0"/>
          </a:effectLst>
        </p:spPr>
      </p:pic>
      <p:pic>
        <p:nvPicPr>
          <p:cNvPr id="16" name="图片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2866" y="4711917"/>
            <a:ext cx="2309147" cy="4443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1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504363" cy="5143500"/>
          </a:xfrm>
          <a:prstGeom prst="rect">
            <a:avLst/>
          </a:prstGeom>
        </p:spPr>
      </p:pic>
      <p:sp>
        <p:nvSpPr>
          <p:cNvPr id="5" name="矩形 4"/>
          <p:cNvSpPr/>
          <p:nvPr userDrawn="1"/>
        </p:nvSpPr>
        <p:spPr>
          <a:xfrm>
            <a:off x="0" y="221706"/>
            <a:ext cx="9504363" cy="468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userDrawn="1"/>
        </p:nvSpPr>
        <p:spPr>
          <a:xfrm>
            <a:off x="0" y="1"/>
            <a:ext cx="2323289" cy="246221"/>
          </a:xfrm>
          <a:prstGeom prst="rect">
            <a:avLst/>
          </a:prstGeom>
          <a:noFill/>
        </p:spPr>
        <p:txBody>
          <a:bodyPr wrap="square" rtlCol="0">
            <a:spAutoFit/>
          </a:bodyPr>
          <a:lstStyle/>
          <a:p>
            <a:r>
              <a:rPr lang="en-US" altLang="zh-CN" sz="1000" b="1" dirty="0" smtClean="0">
                <a:solidFill>
                  <a:schemeClr val="bg1"/>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userDrawn="1"/>
        </p:nvSpPr>
        <p:spPr>
          <a:xfrm>
            <a:off x="7256504" y="4912565"/>
            <a:ext cx="2323289" cy="246221"/>
          </a:xfrm>
          <a:prstGeom prst="rect">
            <a:avLst/>
          </a:prstGeom>
          <a:noFill/>
        </p:spPr>
        <p:txBody>
          <a:bodyPr wrap="square" rtlCol="0">
            <a:spAutoFit/>
          </a:bodyPr>
          <a:lstStyle/>
          <a:p>
            <a:r>
              <a:rPr lang="en-US" altLang="zh-CN" sz="1000" b="1" dirty="0" smtClean="0">
                <a:solidFill>
                  <a:schemeClr val="accent1">
                    <a:lumMod val="75000"/>
                  </a:schemeClr>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3" name="矩形 22"/>
          <p:cNvSpPr/>
          <p:nvPr userDrawn="1"/>
        </p:nvSpPr>
        <p:spPr>
          <a:xfrm>
            <a:off x="3248025" y="4629150"/>
            <a:ext cx="2743200" cy="520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6748" y="4711917"/>
            <a:ext cx="2309147" cy="444319"/>
          </a:xfrm>
          <a:prstGeom prst="rect">
            <a:avLst/>
          </a:prstGeom>
        </p:spPr>
      </p:pic>
      <p:sp>
        <p:nvSpPr>
          <p:cNvPr id="25" name="圆角矩形 24"/>
          <p:cNvSpPr/>
          <p:nvPr userDrawn="1"/>
        </p:nvSpPr>
        <p:spPr>
          <a:xfrm>
            <a:off x="766834" y="352425"/>
            <a:ext cx="8262865" cy="4171950"/>
          </a:xfrm>
          <a:prstGeom prst="roundRect">
            <a:avLst/>
          </a:prstGeom>
          <a:no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9"/>
          <p:cNvSpPr txBox="1"/>
          <p:nvPr userDrawn="1"/>
        </p:nvSpPr>
        <p:spPr>
          <a:xfrm>
            <a:off x="357289" y="422128"/>
            <a:ext cx="819092" cy="2800767"/>
          </a:xfrm>
          <a:prstGeom prst="rect">
            <a:avLst/>
          </a:prstGeom>
          <a:solidFill>
            <a:schemeClr val="bg1"/>
          </a:solidFill>
        </p:spPr>
        <p:txBody>
          <a:bodyPr wrap="square" rtlCol="0">
            <a:spAutoFit/>
          </a:bodyPr>
          <a:lstStyle/>
          <a:p>
            <a:r>
              <a:rPr lang="zh-CN" altLang="en-US" sz="4400" b="1" dirty="0" smtClean="0">
                <a:ln w="12700">
                  <a:noFill/>
                </a:ln>
                <a:latin typeface="宋体" panose="02010600030101010101" pitchFamily="2" charset="-122"/>
                <a:ea typeface="宋体" panose="02010600030101010101" pitchFamily="2" charset="-122"/>
              </a:rPr>
              <a:t>导入案例</a:t>
            </a:r>
            <a:endParaRPr lang="en-US" altLang="zh-CN" sz="4400" b="1" dirty="0">
              <a:ln w="12700">
                <a:noFill/>
              </a:ln>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1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504363" cy="5143500"/>
          </a:xfrm>
          <a:prstGeom prst="rect">
            <a:avLst/>
          </a:prstGeom>
        </p:spPr>
      </p:pic>
      <p:sp>
        <p:nvSpPr>
          <p:cNvPr id="5" name="矩形 4"/>
          <p:cNvSpPr/>
          <p:nvPr userDrawn="1"/>
        </p:nvSpPr>
        <p:spPr>
          <a:xfrm>
            <a:off x="0" y="221706"/>
            <a:ext cx="9504363" cy="468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userDrawn="1"/>
        </p:nvSpPr>
        <p:spPr>
          <a:xfrm>
            <a:off x="0" y="1"/>
            <a:ext cx="2323289" cy="246221"/>
          </a:xfrm>
          <a:prstGeom prst="rect">
            <a:avLst/>
          </a:prstGeom>
          <a:noFill/>
        </p:spPr>
        <p:txBody>
          <a:bodyPr wrap="square" rtlCol="0">
            <a:spAutoFit/>
          </a:bodyPr>
          <a:lstStyle/>
          <a:p>
            <a:r>
              <a:rPr lang="en-US" altLang="zh-CN" sz="1000" b="1" dirty="0" smtClean="0">
                <a:solidFill>
                  <a:schemeClr val="bg1"/>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userDrawn="1"/>
        </p:nvSpPr>
        <p:spPr>
          <a:xfrm>
            <a:off x="7256504" y="4912565"/>
            <a:ext cx="2323289" cy="246221"/>
          </a:xfrm>
          <a:prstGeom prst="rect">
            <a:avLst/>
          </a:prstGeom>
          <a:noFill/>
        </p:spPr>
        <p:txBody>
          <a:bodyPr wrap="square" rtlCol="0">
            <a:spAutoFit/>
          </a:bodyPr>
          <a:lstStyle/>
          <a:p>
            <a:r>
              <a:rPr lang="en-US" altLang="zh-CN" sz="1000" b="1" dirty="0" smtClean="0">
                <a:solidFill>
                  <a:schemeClr val="accent1">
                    <a:lumMod val="75000"/>
                  </a:schemeClr>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3" name="矩形 22"/>
          <p:cNvSpPr/>
          <p:nvPr userDrawn="1"/>
        </p:nvSpPr>
        <p:spPr>
          <a:xfrm>
            <a:off x="3248025" y="4629150"/>
            <a:ext cx="2743200" cy="520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6748" y="4711917"/>
            <a:ext cx="2309147" cy="444319"/>
          </a:xfrm>
          <a:prstGeom prst="rect">
            <a:avLst/>
          </a:prstGeom>
        </p:spPr>
      </p:pic>
      <p:sp>
        <p:nvSpPr>
          <p:cNvPr id="25" name="圆角矩形 24"/>
          <p:cNvSpPr/>
          <p:nvPr userDrawn="1"/>
        </p:nvSpPr>
        <p:spPr>
          <a:xfrm>
            <a:off x="438150" y="352425"/>
            <a:ext cx="8420100" cy="4171950"/>
          </a:xfrm>
          <a:prstGeom prst="roundRect">
            <a:avLst/>
          </a:prstGeom>
          <a:no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9"/>
          <p:cNvSpPr txBox="1"/>
          <p:nvPr userDrawn="1"/>
        </p:nvSpPr>
        <p:spPr>
          <a:xfrm>
            <a:off x="8297962" y="3182600"/>
            <a:ext cx="968275" cy="1446550"/>
          </a:xfrm>
          <a:prstGeom prst="rect">
            <a:avLst/>
          </a:prstGeom>
          <a:solidFill>
            <a:schemeClr val="bg1"/>
          </a:solidFill>
        </p:spPr>
        <p:txBody>
          <a:bodyPr wrap="square" rtlCol="0">
            <a:spAutoFit/>
          </a:bodyPr>
          <a:lstStyle/>
          <a:p>
            <a:r>
              <a:rPr lang="zh-CN" altLang="en-US" sz="4400" b="1" dirty="0" smtClean="0">
                <a:ln w="12700">
                  <a:noFill/>
                </a:ln>
                <a:latin typeface="宋体" panose="02010600030101010101" pitchFamily="2" charset="-122"/>
                <a:ea typeface="宋体" panose="02010600030101010101" pitchFamily="2" charset="-122"/>
              </a:rPr>
              <a:t>小结</a:t>
            </a:r>
            <a:endParaRPr lang="en-US" altLang="zh-CN" sz="4400" b="1" dirty="0">
              <a:ln w="12700">
                <a:noFill/>
              </a:ln>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75218" y="1200151"/>
            <a:ext cx="8553927" cy="339447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50779" y="3305176"/>
            <a:ext cx="8078709"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50779" y="2180035"/>
            <a:ext cx="8078709"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5218" y="900114"/>
            <a:ext cx="419776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831385" y="900114"/>
            <a:ext cx="419776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5218" y="1151335"/>
            <a:ext cx="4199411"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75218" y="1631156"/>
            <a:ext cx="4199411"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828092" y="1151335"/>
            <a:ext cx="4201060"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828092" y="1631156"/>
            <a:ext cx="4201060"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8" name="页脚占位符 7"/>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4" name="页脚占位符 3"/>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3" name="页脚占位符 2"/>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5221" y="204787"/>
            <a:ext cx="3126870"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715942" y="204792"/>
            <a:ext cx="5313203"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75221" y="1076328"/>
            <a:ext cx="3126870"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62922" y="3600451"/>
            <a:ext cx="5702618"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62922" y="459581"/>
            <a:ext cx="5702618"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862922" y="4025507"/>
            <a:ext cx="5702618"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3.png"/><Relationship Id="rId17" Type="http://schemas.openxmlformats.org/officeDocument/2006/relationships/image" Target="../media/image6.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758658" y="0"/>
            <a:ext cx="2745705" cy="5143500"/>
          </a:xfrm>
          <a:prstGeom prst="rect">
            <a:avLst/>
          </a:prstGeom>
        </p:spPr>
      </p:pic>
      <p:pic>
        <p:nvPicPr>
          <p:cNvPr id="8" name="图片 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2685360" cy="5143500"/>
          </a:xfrm>
          <a:prstGeom prst="rect">
            <a:avLst/>
          </a:prstGeom>
        </p:spPr>
      </p:pic>
      <p:sp>
        <p:nvSpPr>
          <p:cNvPr id="9" name="矩形 8"/>
          <p:cNvSpPr/>
          <p:nvPr userDrawn="1"/>
        </p:nvSpPr>
        <p:spPr>
          <a:xfrm>
            <a:off x="0" y="221706"/>
            <a:ext cx="9504363" cy="468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userDrawn="1"/>
        </p:nvSpPr>
        <p:spPr>
          <a:xfrm>
            <a:off x="0" y="1"/>
            <a:ext cx="2323289" cy="246221"/>
          </a:xfrm>
          <a:prstGeom prst="rect">
            <a:avLst/>
          </a:prstGeom>
          <a:noFill/>
        </p:spPr>
        <p:txBody>
          <a:bodyPr wrap="square" rtlCol="0">
            <a:spAutoFit/>
          </a:bodyPr>
          <a:lstStyle/>
          <a:p>
            <a:r>
              <a:rPr lang="en-US" altLang="zh-CN" sz="1000" b="1" dirty="0" smtClean="0">
                <a:solidFill>
                  <a:schemeClr val="bg1"/>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userDrawn="1"/>
        </p:nvSpPr>
        <p:spPr>
          <a:xfrm>
            <a:off x="7256504" y="4912565"/>
            <a:ext cx="2323289" cy="246221"/>
          </a:xfrm>
          <a:prstGeom prst="rect">
            <a:avLst/>
          </a:prstGeom>
          <a:noFill/>
        </p:spPr>
        <p:txBody>
          <a:bodyPr wrap="square" rtlCol="0">
            <a:spAutoFit/>
          </a:bodyPr>
          <a:lstStyle/>
          <a:p>
            <a:r>
              <a:rPr lang="en-US" altLang="zh-CN" sz="1000" b="1" dirty="0" smtClean="0">
                <a:solidFill>
                  <a:schemeClr val="accent1">
                    <a:lumMod val="75000"/>
                  </a:schemeClr>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2" name="图片 1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446748" y="4711917"/>
            <a:ext cx="2309147" cy="4443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2.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13.emf"/><Relationship Id="rId1"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507885" y="1498960"/>
            <a:ext cx="2428240" cy="768350"/>
          </a:xfrm>
          <a:prstGeom prst="rect">
            <a:avLst/>
          </a:prstGeom>
          <a:noFill/>
        </p:spPr>
        <p:txBody>
          <a:bodyPr wrap="none" rtlCol="0">
            <a:spAutoFit/>
          </a:bodyPr>
          <a:lstStyle/>
          <a:p>
            <a:pPr algn="ctr"/>
            <a:r>
              <a:rPr lang="zh-CN" altLang="en-US" sz="4400" b="1" dirty="0">
                <a:latin typeface="Times New Roman" panose="02020603050405020304"/>
                <a:ea typeface="黑体" panose="02010609060101010101" pitchFamily="49" charset="-122"/>
              </a:rPr>
              <a:t>第十一章</a:t>
            </a:r>
            <a:endParaRPr lang="en-US" altLang="zh-CN" sz="4400" b="1" dirty="0">
              <a:latin typeface="Times New Roman" panose="02020603050405020304"/>
              <a:ea typeface="黑体" panose="02010609060101010101" pitchFamily="49" charset="-122"/>
            </a:endParaRPr>
          </a:p>
        </p:txBody>
      </p:sp>
      <p:grpSp>
        <p:nvGrpSpPr>
          <p:cNvPr id="2" name="组合 1"/>
          <p:cNvGrpSpPr/>
          <p:nvPr/>
        </p:nvGrpSpPr>
        <p:grpSpPr>
          <a:xfrm>
            <a:off x="2661864" y="3951730"/>
            <a:ext cx="384810" cy="370220"/>
            <a:chOff x="4112570" y="4196180"/>
            <a:chExt cx="370220" cy="370220"/>
          </a:xfrm>
        </p:grpSpPr>
        <p:sp>
          <p:nvSpPr>
            <p:cNvPr id="13" name="椭圆 12"/>
            <p:cNvSpPr/>
            <p:nvPr/>
          </p:nvSpPr>
          <p:spPr>
            <a:xfrm>
              <a:off x="4112570" y="4196180"/>
              <a:ext cx="370220" cy="370220"/>
            </a:xfrm>
            <a:prstGeom prst="ellipse">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grpSp>
          <p:nvGrpSpPr>
            <p:cNvPr id="38" name="Group 234"/>
            <p:cNvGrpSpPr/>
            <p:nvPr/>
          </p:nvGrpSpPr>
          <p:grpSpPr>
            <a:xfrm>
              <a:off x="4217972" y="4293958"/>
              <a:ext cx="159416" cy="174665"/>
              <a:chOff x="1693862" y="4675188"/>
              <a:chExt cx="365125" cy="400050"/>
            </a:xfrm>
            <a:solidFill>
              <a:schemeClr val="bg1"/>
            </a:solidFill>
          </p:grpSpPr>
          <p:sp>
            <p:nvSpPr>
              <p:cNvPr id="39" name="Freeform 335"/>
              <p:cNvSpPr/>
              <p:nvPr/>
            </p:nvSpPr>
            <p:spPr bwMode="auto">
              <a:xfrm>
                <a:off x="1811337" y="4675188"/>
                <a:ext cx="130175" cy="130175"/>
              </a:xfrm>
              <a:custGeom>
                <a:avLst/>
                <a:gdLst>
                  <a:gd name="T0" fmla="*/ 92 w 174"/>
                  <a:gd name="T1" fmla="*/ 171 h 173"/>
                  <a:gd name="T2" fmla="*/ 171 w 174"/>
                  <a:gd name="T3" fmla="*/ 82 h 173"/>
                  <a:gd name="T4" fmla="*/ 82 w 174"/>
                  <a:gd name="T5" fmla="*/ 3 h 173"/>
                  <a:gd name="T6" fmla="*/ 3 w 174"/>
                  <a:gd name="T7" fmla="*/ 92 h 173"/>
                  <a:gd name="T8" fmla="*/ 92 w 174"/>
                  <a:gd name="T9" fmla="*/ 171 h 173"/>
                </a:gdLst>
                <a:ahLst/>
                <a:cxnLst>
                  <a:cxn ang="0">
                    <a:pos x="T0" y="T1"/>
                  </a:cxn>
                  <a:cxn ang="0">
                    <a:pos x="T2" y="T3"/>
                  </a:cxn>
                  <a:cxn ang="0">
                    <a:pos x="T4" y="T5"/>
                  </a:cxn>
                  <a:cxn ang="0">
                    <a:pos x="T6" y="T7"/>
                  </a:cxn>
                  <a:cxn ang="0">
                    <a:pos x="T8" y="T9"/>
                  </a:cxn>
                </a:cxnLst>
                <a:rect l="0" t="0" r="r" b="b"/>
                <a:pathLst>
                  <a:path w="174" h="173">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a:no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sp>
            <p:nvSpPr>
              <p:cNvPr id="40" name="Freeform 336"/>
              <p:cNvSpPr/>
              <p:nvPr/>
            </p:nvSpPr>
            <p:spPr bwMode="auto">
              <a:xfrm>
                <a:off x="1693862" y="4826000"/>
                <a:ext cx="365125" cy="249238"/>
              </a:xfrm>
              <a:custGeom>
                <a:avLst/>
                <a:gdLst>
                  <a:gd name="T0" fmla="*/ 457 w 486"/>
                  <a:gd name="T1" fmla="*/ 129 h 331"/>
                  <a:gd name="T2" fmla="*/ 254 w 486"/>
                  <a:gd name="T3" fmla="*/ 0 h 331"/>
                  <a:gd name="T4" fmla="*/ 254 w 486"/>
                  <a:gd name="T5" fmla="*/ 106 h 331"/>
                  <a:gd name="T6" fmla="*/ 254 w 486"/>
                  <a:gd name="T7" fmla="*/ 107 h 331"/>
                  <a:gd name="T8" fmla="*/ 257 w 486"/>
                  <a:gd name="T9" fmla="*/ 108 h 331"/>
                  <a:gd name="T10" fmla="*/ 263 w 486"/>
                  <a:gd name="T11" fmla="*/ 110 h 331"/>
                  <a:gd name="T12" fmla="*/ 276 w 486"/>
                  <a:gd name="T13" fmla="*/ 66 h 331"/>
                  <a:gd name="T14" fmla="*/ 346 w 486"/>
                  <a:gd name="T15" fmla="*/ 234 h 331"/>
                  <a:gd name="T16" fmla="*/ 279 w 486"/>
                  <a:gd name="T17" fmla="*/ 212 h 331"/>
                  <a:gd name="T18" fmla="*/ 267 w 486"/>
                  <a:gd name="T19" fmla="*/ 185 h 331"/>
                  <a:gd name="T20" fmla="*/ 264 w 486"/>
                  <a:gd name="T21" fmla="*/ 137 h 331"/>
                  <a:gd name="T22" fmla="*/ 262 w 486"/>
                  <a:gd name="T23" fmla="*/ 136 h 331"/>
                  <a:gd name="T24" fmla="*/ 222 w 486"/>
                  <a:gd name="T25" fmla="*/ 136 h 331"/>
                  <a:gd name="T26" fmla="*/ 219 w 486"/>
                  <a:gd name="T27" fmla="*/ 185 h 331"/>
                  <a:gd name="T28" fmla="*/ 207 w 486"/>
                  <a:gd name="T29" fmla="*/ 212 h 331"/>
                  <a:gd name="T30" fmla="*/ 140 w 486"/>
                  <a:gd name="T31" fmla="*/ 234 h 331"/>
                  <a:gd name="T32" fmla="*/ 210 w 486"/>
                  <a:gd name="T33" fmla="*/ 66 h 331"/>
                  <a:gd name="T34" fmla="*/ 223 w 486"/>
                  <a:gd name="T35" fmla="*/ 110 h 331"/>
                  <a:gd name="T36" fmla="*/ 229 w 486"/>
                  <a:gd name="T37" fmla="*/ 108 h 331"/>
                  <a:gd name="T38" fmla="*/ 231 w 486"/>
                  <a:gd name="T39" fmla="*/ 107 h 331"/>
                  <a:gd name="T40" fmla="*/ 231 w 486"/>
                  <a:gd name="T41" fmla="*/ 106 h 331"/>
                  <a:gd name="T42" fmla="*/ 231 w 486"/>
                  <a:gd name="T43" fmla="*/ 104 h 331"/>
                  <a:gd name="T44" fmla="*/ 231 w 486"/>
                  <a:gd name="T45" fmla="*/ 0 h 331"/>
                  <a:gd name="T46" fmla="*/ 29 w 486"/>
                  <a:gd name="T47" fmla="*/ 129 h 331"/>
                  <a:gd name="T48" fmla="*/ 0 w 486"/>
                  <a:gd name="T49" fmla="*/ 331 h 331"/>
                  <a:gd name="T50" fmla="*/ 69 w 486"/>
                  <a:gd name="T51" fmla="*/ 331 h 331"/>
                  <a:gd name="T52" fmla="*/ 100 w 486"/>
                  <a:gd name="T53" fmla="*/ 159 h 331"/>
                  <a:gd name="T54" fmla="*/ 110 w 486"/>
                  <a:gd name="T55" fmla="*/ 151 h 331"/>
                  <a:gd name="T56" fmla="*/ 117 w 486"/>
                  <a:gd name="T57" fmla="*/ 160 h 331"/>
                  <a:gd name="T58" fmla="*/ 109 w 486"/>
                  <a:gd name="T59" fmla="*/ 331 h 331"/>
                  <a:gd name="T60" fmla="*/ 218 w 486"/>
                  <a:gd name="T61" fmla="*/ 331 h 331"/>
                  <a:gd name="T62" fmla="*/ 242 w 486"/>
                  <a:gd name="T63" fmla="*/ 331 h 331"/>
                  <a:gd name="T64" fmla="*/ 377 w 486"/>
                  <a:gd name="T65" fmla="*/ 331 h 331"/>
                  <a:gd name="T66" fmla="*/ 369 w 486"/>
                  <a:gd name="T67" fmla="*/ 160 h 331"/>
                  <a:gd name="T68" fmla="*/ 376 w 486"/>
                  <a:gd name="T69" fmla="*/ 151 h 331"/>
                  <a:gd name="T70" fmla="*/ 386 w 486"/>
                  <a:gd name="T71" fmla="*/ 159 h 331"/>
                  <a:gd name="T72" fmla="*/ 417 w 486"/>
                  <a:gd name="T73" fmla="*/ 331 h 331"/>
                  <a:gd name="T74" fmla="*/ 486 w 486"/>
                  <a:gd name="T75" fmla="*/ 331 h 331"/>
                  <a:gd name="T76" fmla="*/ 457 w 486"/>
                  <a:gd name="T77" fmla="*/ 1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 h="331">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a:no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grpSp>
      </p:grpSp>
      <p:sp>
        <p:nvSpPr>
          <p:cNvPr id="41" name="文本框 40"/>
          <p:cNvSpPr txBox="1"/>
          <p:nvPr/>
        </p:nvSpPr>
        <p:spPr>
          <a:xfrm>
            <a:off x="3107022" y="3949068"/>
            <a:ext cx="1280168" cy="337185"/>
          </a:xfrm>
          <a:prstGeom prst="rect">
            <a:avLst/>
          </a:prstGeom>
          <a:noFill/>
        </p:spPr>
        <p:txBody>
          <a:bodyPr wrap="square" rtlCol="0">
            <a:spAutoFit/>
          </a:bodyPr>
          <a:lstStyle/>
          <a:p>
            <a:r>
              <a:rPr lang="zh-CN" altLang="en-US" sz="1600" b="1" dirty="0" smtClean="0">
                <a:latin typeface="Times New Roman" panose="02020603050405020304"/>
                <a:ea typeface="黑体" panose="02010609060101010101" pitchFamily="49" charset="-122"/>
              </a:rPr>
              <a:t>牛培勤</a:t>
            </a:r>
            <a:endParaRPr lang="en-US" altLang="zh-CN" sz="1600" b="1" dirty="0">
              <a:latin typeface="Times New Roman" panose="02020603050405020304"/>
              <a:ea typeface="黑体" panose="02010609060101010101" pitchFamily="49" charset="-122"/>
            </a:endParaRPr>
          </a:p>
        </p:txBody>
      </p:sp>
      <p:grpSp>
        <p:nvGrpSpPr>
          <p:cNvPr id="5" name="组合 4"/>
          <p:cNvGrpSpPr/>
          <p:nvPr/>
        </p:nvGrpSpPr>
        <p:grpSpPr>
          <a:xfrm>
            <a:off x="5264406" y="3939679"/>
            <a:ext cx="384810" cy="370220"/>
            <a:chOff x="4661210" y="4196180"/>
            <a:chExt cx="370220" cy="370220"/>
          </a:xfrm>
        </p:grpSpPr>
        <p:sp>
          <p:nvSpPr>
            <p:cNvPr id="15" name="椭圆 14"/>
            <p:cNvSpPr/>
            <p:nvPr/>
          </p:nvSpPr>
          <p:spPr>
            <a:xfrm>
              <a:off x="4661210" y="4196180"/>
              <a:ext cx="370220" cy="370220"/>
            </a:xfrm>
            <a:prstGeom prst="ellipse">
              <a:avLst/>
            </a:prstGeom>
            <a:solidFill>
              <a:srgbClr val="29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sp>
          <p:nvSpPr>
            <p:cNvPr id="42" name="Freeform 13"/>
            <p:cNvSpPr>
              <a:spLocks noEditPoints="1"/>
            </p:cNvSpPr>
            <p:nvPr/>
          </p:nvSpPr>
          <p:spPr bwMode="auto">
            <a:xfrm>
              <a:off x="4774882" y="4247300"/>
              <a:ext cx="142875" cy="263129"/>
            </a:xfrm>
            <a:custGeom>
              <a:avLst/>
              <a:gdLst>
                <a:gd name="T0" fmla="*/ 49 w 324"/>
                <a:gd name="T1" fmla="*/ 0 h 597"/>
                <a:gd name="T2" fmla="*/ 274 w 324"/>
                <a:gd name="T3" fmla="*/ 0 h 597"/>
                <a:gd name="T4" fmla="*/ 324 w 324"/>
                <a:gd name="T5" fmla="*/ 50 h 597"/>
                <a:gd name="T6" fmla="*/ 324 w 324"/>
                <a:gd name="T7" fmla="*/ 547 h 597"/>
                <a:gd name="T8" fmla="*/ 274 w 324"/>
                <a:gd name="T9" fmla="*/ 597 h 597"/>
                <a:gd name="T10" fmla="*/ 49 w 324"/>
                <a:gd name="T11" fmla="*/ 597 h 597"/>
                <a:gd name="T12" fmla="*/ 0 w 324"/>
                <a:gd name="T13" fmla="*/ 547 h 597"/>
                <a:gd name="T14" fmla="*/ 0 w 324"/>
                <a:gd name="T15" fmla="*/ 50 h 597"/>
                <a:gd name="T16" fmla="*/ 49 w 324"/>
                <a:gd name="T17" fmla="*/ 0 h 597"/>
                <a:gd name="T18" fmla="*/ 124 w 324"/>
                <a:gd name="T19" fmla="*/ 38 h 597"/>
                <a:gd name="T20" fmla="*/ 200 w 324"/>
                <a:gd name="T21" fmla="*/ 38 h 597"/>
                <a:gd name="T22" fmla="*/ 200 w 324"/>
                <a:gd name="T23" fmla="*/ 49 h 597"/>
                <a:gd name="T24" fmla="*/ 124 w 324"/>
                <a:gd name="T25" fmla="*/ 49 h 597"/>
                <a:gd name="T26" fmla="*/ 124 w 324"/>
                <a:gd name="T27" fmla="*/ 38 h 597"/>
                <a:gd name="T28" fmla="*/ 162 w 324"/>
                <a:gd name="T29" fmla="*/ 523 h 597"/>
                <a:gd name="T30" fmla="*/ 162 w 324"/>
                <a:gd name="T31" fmla="*/ 581 h 597"/>
                <a:gd name="T32" fmla="*/ 162 w 324"/>
                <a:gd name="T33" fmla="*/ 523 h 597"/>
                <a:gd name="T34" fmla="*/ 49 w 324"/>
                <a:gd name="T35" fmla="*/ 89 h 597"/>
                <a:gd name="T36" fmla="*/ 274 w 324"/>
                <a:gd name="T37" fmla="*/ 89 h 597"/>
                <a:gd name="T38" fmla="*/ 297 w 324"/>
                <a:gd name="T39" fmla="*/ 112 h 597"/>
                <a:gd name="T40" fmla="*/ 297 w 324"/>
                <a:gd name="T41" fmla="*/ 485 h 597"/>
                <a:gd name="T42" fmla="*/ 274 w 324"/>
                <a:gd name="T43" fmla="*/ 508 h 597"/>
                <a:gd name="T44" fmla="*/ 49 w 324"/>
                <a:gd name="T45" fmla="*/ 508 h 597"/>
                <a:gd name="T46" fmla="*/ 26 w 324"/>
                <a:gd name="T47" fmla="*/ 485 h 597"/>
                <a:gd name="T48" fmla="*/ 26 w 324"/>
                <a:gd name="T49" fmla="*/ 112 h 597"/>
                <a:gd name="T50" fmla="*/ 49 w 324"/>
                <a:gd name="T51" fmla="*/ 8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4" h="597">
                  <a:moveTo>
                    <a:pt x="49" y="0"/>
                  </a:moveTo>
                  <a:cubicBezTo>
                    <a:pt x="274" y="0"/>
                    <a:pt x="274" y="0"/>
                    <a:pt x="274" y="0"/>
                  </a:cubicBezTo>
                  <a:cubicBezTo>
                    <a:pt x="313" y="0"/>
                    <a:pt x="324" y="14"/>
                    <a:pt x="324" y="50"/>
                  </a:cubicBezTo>
                  <a:cubicBezTo>
                    <a:pt x="324" y="547"/>
                    <a:pt x="324" y="547"/>
                    <a:pt x="324" y="547"/>
                  </a:cubicBezTo>
                  <a:cubicBezTo>
                    <a:pt x="324" y="582"/>
                    <a:pt x="311" y="597"/>
                    <a:pt x="274" y="597"/>
                  </a:cubicBezTo>
                  <a:cubicBezTo>
                    <a:pt x="49" y="597"/>
                    <a:pt x="49" y="597"/>
                    <a:pt x="49" y="597"/>
                  </a:cubicBezTo>
                  <a:cubicBezTo>
                    <a:pt x="11" y="597"/>
                    <a:pt x="0" y="581"/>
                    <a:pt x="0" y="547"/>
                  </a:cubicBezTo>
                  <a:cubicBezTo>
                    <a:pt x="0" y="50"/>
                    <a:pt x="0" y="50"/>
                    <a:pt x="0" y="50"/>
                  </a:cubicBezTo>
                  <a:cubicBezTo>
                    <a:pt x="0" y="11"/>
                    <a:pt x="11" y="0"/>
                    <a:pt x="49" y="0"/>
                  </a:cubicBezTo>
                  <a:close/>
                  <a:moveTo>
                    <a:pt x="124" y="38"/>
                  </a:moveTo>
                  <a:cubicBezTo>
                    <a:pt x="200" y="38"/>
                    <a:pt x="200" y="38"/>
                    <a:pt x="200" y="38"/>
                  </a:cubicBezTo>
                  <a:cubicBezTo>
                    <a:pt x="212" y="38"/>
                    <a:pt x="212" y="49"/>
                    <a:pt x="200" y="49"/>
                  </a:cubicBezTo>
                  <a:cubicBezTo>
                    <a:pt x="124" y="49"/>
                    <a:pt x="124" y="49"/>
                    <a:pt x="124" y="49"/>
                  </a:cubicBezTo>
                  <a:cubicBezTo>
                    <a:pt x="114" y="49"/>
                    <a:pt x="113" y="38"/>
                    <a:pt x="124" y="38"/>
                  </a:cubicBezTo>
                  <a:close/>
                  <a:moveTo>
                    <a:pt x="162" y="523"/>
                  </a:moveTo>
                  <a:cubicBezTo>
                    <a:pt x="200" y="523"/>
                    <a:pt x="200" y="581"/>
                    <a:pt x="162" y="581"/>
                  </a:cubicBezTo>
                  <a:cubicBezTo>
                    <a:pt x="124" y="581"/>
                    <a:pt x="124" y="523"/>
                    <a:pt x="162" y="523"/>
                  </a:cubicBezTo>
                  <a:close/>
                  <a:moveTo>
                    <a:pt x="49" y="89"/>
                  </a:moveTo>
                  <a:cubicBezTo>
                    <a:pt x="274" y="89"/>
                    <a:pt x="274" y="89"/>
                    <a:pt x="274" y="89"/>
                  </a:cubicBezTo>
                  <a:cubicBezTo>
                    <a:pt x="294" y="89"/>
                    <a:pt x="297" y="94"/>
                    <a:pt x="297" y="112"/>
                  </a:cubicBezTo>
                  <a:cubicBezTo>
                    <a:pt x="297" y="485"/>
                    <a:pt x="297" y="485"/>
                    <a:pt x="297" y="485"/>
                  </a:cubicBezTo>
                  <a:cubicBezTo>
                    <a:pt x="297" y="503"/>
                    <a:pt x="294" y="508"/>
                    <a:pt x="274" y="508"/>
                  </a:cubicBezTo>
                  <a:cubicBezTo>
                    <a:pt x="49" y="508"/>
                    <a:pt x="49" y="508"/>
                    <a:pt x="49" y="508"/>
                  </a:cubicBezTo>
                  <a:cubicBezTo>
                    <a:pt x="29" y="508"/>
                    <a:pt x="26" y="503"/>
                    <a:pt x="26" y="485"/>
                  </a:cubicBezTo>
                  <a:cubicBezTo>
                    <a:pt x="26" y="112"/>
                    <a:pt x="26" y="112"/>
                    <a:pt x="26" y="112"/>
                  </a:cubicBezTo>
                  <a:cubicBezTo>
                    <a:pt x="26" y="95"/>
                    <a:pt x="32" y="89"/>
                    <a:pt x="49" y="8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Times New Roman" panose="02020603050405020304"/>
                <a:ea typeface="黑体" panose="02010609060101010101" pitchFamily="49" charset="-122"/>
              </a:endParaRPr>
            </a:p>
          </p:txBody>
        </p:sp>
      </p:grpSp>
      <p:sp>
        <p:nvSpPr>
          <p:cNvPr id="43" name="文本框 40"/>
          <p:cNvSpPr txBox="1"/>
          <p:nvPr/>
        </p:nvSpPr>
        <p:spPr>
          <a:xfrm>
            <a:off x="5648960" y="3931920"/>
            <a:ext cx="2360295" cy="337185"/>
          </a:xfrm>
          <a:prstGeom prst="rect">
            <a:avLst/>
          </a:prstGeom>
          <a:noFill/>
        </p:spPr>
        <p:txBody>
          <a:bodyPr wrap="square" rtlCol="0">
            <a:spAutoFit/>
          </a:bodyPr>
          <a:lstStyle/>
          <a:p>
            <a:r>
              <a:rPr lang="zh-CN" altLang="en-US" sz="1600" b="1" dirty="0">
                <a:latin typeface="Times New Roman" panose="02020603050405020304"/>
                <a:ea typeface="黑体" panose="02010609060101010101" pitchFamily="49" charset="-122"/>
              </a:rPr>
              <a:t>上海市第十人民医院</a:t>
            </a:r>
            <a:r>
              <a:rPr lang="en-US" altLang="zh-CN" sz="1600" b="1" dirty="0">
                <a:latin typeface="Times New Roman" panose="02020603050405020304"/>
                <a:ea typeface="黑体" panose="02010609060101010101" pitchFamily="49" charset="-122"/>
              </a:rPr>
              <a:t> </a:t>
            </a:r>
            <a:endParaRPr lang="en-US" altLang="zh-CN" sz="1600" b="1" dirty="0">
              <a:latin typeface="Times New Roman" panose="02020603050405020304"/>
              <a:ea typeface="黑体" panose="02010609060101010101" pitchFamily="49" charset="-122"/>
            </a:endParaRPr>
          </a:p>
        </p:txBody>
      </p:sp>
      <p:sp>
        <p:nvSpPr>
          <p:cNvPr id="44" name="文本框 9"/>
          <p:cNvSpPr txBox="1"/>
          <p:nvPr/>
        </p:nvSpPr>
        <p:spPr>
          <a:xfrm>
            <a:off x="2916374" y="2580274"/>
            <a:ext cx="3550920" cy="768350"/>
          </a:xfrm>
          <a:prstGeom prst="rect">
            <a:avLst/>
          </a:prstGeom>
          <a:noFill/>
        </p:spPr>
        <p:txBody>
          <a:bodyPr wrap="none" rtlCol="0">
            <a:spAutoFit/>
          </a:bodyPr>
          <a:lstStyle/>
          <a:p>
            <a:pPr algn="ctr"/>
            <a:r>
              <a:rPr lang="zh-CN" altLang="en-US" sz="4400" b="1" dirty="0">
                <a:latin typeface="Times New Roman" panose="02020603050405020304"/>
                <a:ea typeface="黑体" panose="02010609060101010101" pitchFamily="49" charset="-122"/>
              </a:rPr>
              <a:t>病案信息利用</a:t>
            </a:r>
            <a:endParaRPr lang="en-US" altLang="zh-CN" sz="4400" b="1" dirty="0">
              <a:latin typeface="Times New Roman" panose="02020603050405020304"/>
              <a:ea typeface="黑体" panose="02010609060101010101" pitchFamily="49" charset="-122"/>
            </a:endParaRPr>
          </a:p>
        </p:txBody>
      </p:sp>
      <p:grpSp>
        <p:nvGrpSpPr>
          <p:cNvPr id="3" name="组合 2"/>
          <p:cNvGrpSpPr/>
          <p:nvPr/>
        </p:nvGrpSpPr>
        <p:grpSpPr>
          <a:xfrm>
            <a:off x="2668214" y="4320030"/>
            <a:ext cx="384810" cy="370220"/>
            <a:chOff x="4112570" y="4196180"/>
            <a:chExt cx="370220" cy="370220"/>
          </a:xfrm>
        </p:grpSpPr>
        <p:sp>
          <p:nvSpPr>
            <p:cNvPr id="4" name="椭圆 3"/>
            <p:cNvSpPr/>
            <p:nvPr/>
          </p:nvSpPr>
          <p:spPr>
            <a:xfrm>
              <a:off x="4112570" y="4196180"/>
              <a:ext cx="370220" cy="370220"/>
            </a:xfrm>
            <a:prstGeom prst="ellipse">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a:ea typeface="黑体" panose="02010609060101010101" pitchFamily="49" charset="-122"/>
              </a:endParaRPr>
            </a:p>
          </p:txBody>
        </p:sp>
        <p:grpSp>
          <p:nvGrpSpPr>
            <p:cNvPr id="6" name="Group 234"/>
            <p:cNvGrpSpPr/>
            <p:nvPr/>
          </p:nvGrpSpPr>
          <p:grpSpPr>
            <a:xfrm>
              <a:off x="4217972" y="4293958"/>
              <a:ext cx="159416" cy="174665"/>
              <a:chOff x="1693862" y="4675188"/>
              <a:chExt cx="365125" cy="400050"/>
            </a:xfrm>
            <a:solidFill>
              <a:schemeClr val="bg1"/>
            </a:solidFill>
          </p:grpSpPr>
          <p:sp>
            <p:nvSpPr>
              <p:cNvPr id="7" name="Freeform 335"/>
              <p:cNvSpPr/>
              <p:nvPr/>
            </p:nvSpPr>
            <p:spPr bwMode="auto">
              <a:xfrm>
                <a:off x="1811337" y="4675188"/>
                <a:ext cx="130175" cy="130175"/>
              </a:xfrm>
              <a:custGeom>
                <a:avLst/>
                <a:gdLst>
                  <a:gd name="T0" fmla="*/ 92 w 174"/>
                  <a:gd name="T1" fmla="*/ 171 h 173"/>
                  <a:gd name="T2" fmla="*/ 171 w 174"/>
                  <a:gd name="T3" fmla="*/ 82 h 173"/>
                  <a:gd name="T4" fmla="*/ 82 w 174"/>
                  <a:gd name="T5" fmla="*/ 3 h 173"/>
                  <a:gd name="T6" fmla="*/ 3 w 174"/>
                  <a:gd name="T7" fmla="*/ 92 h 173"/>
                  <a:gd name="T8" fmla="*/ 92 w 174"/>
                  <a:gd name="T9" fmla="*/ 171 h 173"/>
                </a:gdLst>
                <a:ahLst/>
                <a:cxnLst>
                  <a:cxn ang="0">
                    <a:pos x="T0" y="T1"/>
                  </a:cxn>
                  <a:cxn ang="0">
                    <a:pos x="T2" y="T3"/>
                  </a:cxn>
                  <a:cxn ang="0">
                    <a:pos x="T4" y="T5"/>
                  </a:cxn>
                  <a:cxn ang="0">
                    <a:pos x="T6" y="T7"/>
                  </a:cxn>
                  <a:cxn ang="0">
                    <a:pos x="T8" y="T9"/>
                  </a:cxn>
                </a:cxnLst>
                <a:rect l="0" t="0" r="r" b="b"/>
                <a:pathLst>
                  <a:path w="174" h="173">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a:noFill/>
              </a:ln>
            </p:spPr>
            <p:txBody>
              <a:bodyPr/>
              <a:p>
                <a:pPr defTabSz="914400">
                  <a:defRPr/>
                </a:pPr>
                <a:endParaRPr lang="en-AU" kern="0">
                  <a:solidFill>
                    <a:srgbClr val="000000"/>
                  </a:solidFill>
                  <a:latin typeface="Times New Roman" panose="02020603050405020304"/>
                  <a:ea typeface="黑体" panose="02010609060101010101" pitchFamily="49" charset="-122"/>
                </a:endParaRPr>
              </a:p>
            </p:txBody>
          </p:sp>
          <p:sp>
            <p:nvSpPr>
              <p:cNvPr id="8" name="Freeform 336"/>
              <p:cNvSpPr/>
              <p:nvPr/>
            </p:nvSpPr>
            <p:spPr bwMode="auto">
              <a:xfrm>
                <a:off x="1693862" y="4826000"/>
                <a:ext cx="365125" cy="249238"/>
              </a:xfrm>
              <a:custGeom>
                <a:avLst/>
                <a:gdLst>
                  <a:gd name="T0" fmla="*/ 457 w 486"/>
                  <a:gd name="T1" fmla="*/ 129 h 331"/>
                  <a:gd name="T2" fmla="*/ 254 w 486"/>
                  <a:gd name="T3" fmla="*/ 0 h 331"/>
                  <a:gd name="T4" fmla="*/ 254 w 486"/>
                  <a:gd name="T5" fmla="*/ 106 h 331"/>
                  <a:gd name="T6" fmla="*/ 254 w 486"/>
                  <a:gd name="T7" fmla="*/ 107 h 331"/>
                  <a:gd name="T8" fmla="*/ 257 w 486"/>
                  <a:gd name="T9" fmla="*/ 108 h 331"/>
                  <a:gd name="T10" fmla="*/ 263 w 486"/>
                  <a:gd name="T11" fmla="*/ 110 h 331"/>
                  <a:gd name="T12" fmla="*/ 276 w 486"/>
                  <a:gd name="T13" fmla="*/ 66 h 331"/>
                  <a:gd name="T14" fmla="*/ 346 w 486"/>
                  <a:gd name="T15" fmla="*/ 234 h 331"/>
                  <a:gd name="T16" fmla="*/ 279 w 486"/>
                  <a:gd name="T17" fmla="*/ 212 h 331"/>
                  <a:gd name="T18" fmla="*/ 267 w 486"/>
                  <a:gd name="T19" fmla="*/ 185 h 331"/>
                  <a:gd name="T20" fmla="*/ 264 w 486"/>
                  <a:gd name="T21" fmla="*/ 137 h 331"/>
                  <a:gd name="T22" fmla="*/ 262 w 486"/>
                  <a:gd name="T23" fmla="*/ 136 h 331"/>
                  <a:gd name="T24" fmla="*/ 222 w 486"/>
                  <a:gd name="T25" fmla="*/ 136 h 331"/>
                  <a:gd name="T26" fmla="*/ 219 w 486"/>
                  <a:gd name="T27" fmla="*/ 185 h 331"/>
                  <a:gd name="T28" fmla="*/ 207 w 486"/>
                  <a:gd name="T29" fmla="*/ 212 h 331"/>
                  <a:gd name="T30" fmla="*/ 140 w 486"/>
                  <a:gd name="T31" fmla="*/ 234 h 331"/>
                  <a:gd name="T32" fmla="*/ 210 w 486"/>
                  <a:gd name="T33" fmla="*/ 66 h 331"/>
                  <a:gd name="T34" fmla="*/ 223 w 486"/>
                  <a:gd name="T35" fmla="*/ 110 h 331"/>
                  <a:gd name="T36" fmla="*/ 229 w 486"/>
                  <a:gd name="T37" fmla="*/ 108 h 331"/>
                  <a:gd name="T38" fmla="*/ 231 w 486"/>
                  <a:gd name="T39" fmla="*/ 107 h 331"/>
                  <a:gd name="T40" fmla="*/ 231 w 486"/>
                  <a:gd name="T41" fmla="*/ 106 h 331"/>
                  <a:gd name="T42" fmla="*/ 231 w 486"/>
                  <a:gd name="T43" fmla="*/ 104 h 331"/>
                  <a:gd name="T44" fmla="*/ 231 w 486"/>
                  <a:gd name="T45" fmla="*/ 0 h 331"/>
                  <a:gd name="T46" fmla="*/ 29 w 486"/>
                  <a:gd name="T47" fmla="*/ 129 h 331"/>
                  <a:gd name="T48" fmla="*/ 0 w 486"/>
                  <a:gd name="T49" fmla="*/ 331 h 331"/>
                  <a:gd name="T50" fmla="*/ 69 w 486"/>
                  <a:gd name="T51" fmla="*/ 331 h 331"/>
                  <a:gd name="T52" fmla="*/ 100 w 486"/>
                  <a:gd name="T53" fmla="*/ 159 h 331"/>
                  <a:gd name="T54" fmla="*/ 110 w 486"/>
                  <a:gd name="T55" fmla="*/ 151 h 331"/>
                  <a:gd name="T56" fmla="*/ 117 w 486"/>
                  <a:gd name="T57" fmla="*/ 160 h 331"/>
                  <a:gd name="T58" fmla="*/ 109 w 486"/>
                  <a:gd name="T59" fmla="*/ 331 h 331"/>
                  <a:gd name="T60" fmla="*/ 218 w 486"/>
                  <a:gd name="T61" fmla="*/ 331 h 331"/>
                  <a:gd name="T62" fmla="*/ 242 w 486"/>
                  <a:gd name="T63" fmla="*/ 331 h 331"/>
                  <a:gd name="T64" fmla="*/ 377 w 486"/>
                  <a:gd name="T65" fmla="*/ 331 h 331"/>
                  <a:gd name="T66" fmla="*/ 369 w 486"/>
                  <a:gd name="T67" fmla="*/ 160 h 331"/>
                  <a:gd name="T68" fmla="*/ 376 w 486"/>
                  <a:gd name="T69" fmla="*/ 151 h 331"/>
                  <a:gd name="T70" fmla="*/ 386 w 486"/>
                  <a:gd name="T71" fmla="*/ 159 h 331"/>
                  <a:gd name="T72" fmla="*/ 417 w 486"/>
                  <a:gd name="T73" fmla="*/ 331 h 331"/>
                  <a:gd name="T74" fmla="*/ 486 w 486"/>
                  <a:gd name="T75" fmla="*/ 331 h 331"/>
                  <a:gd name="T76" fmla="*/ 457 w 486"/>
                  <a:gd name="T77" fmla="*/ 1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 h="331">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a:noFill/>
              </a:ln>
            </p:spPr>
            <p:txBody>
              <a:bodyPr/>
              <a:p>
                <a:pPr defTabSz="914400">
                  <a:defRPr/>
                </a:pPr>
                <a:endParaRPr lang="en-AU" kern="0">
                  <a:solidFill>
                    <a:srgbClr val="000000"/>
                  </a:solidFill>
                  <a:latin typeface="Times New Roman" panose="02020603050405020304"/>
                  <a:ea typeface="黑体" panose="02010609060101010101" pitchFamily="49" charset="-122"/>
                </a:endParaRPr>
              </a:p>
            </p:txBody>
          </p:sp>
        </p:grpSp>
      </p:grpSp>
      <p:sp>
        <p:nvSpPr>
          <p:cNvPr id="9" name="文本框 8"/>
          <p:cNvSpPr txBox="1"/>
          <p:nvPr/>
        </p:nvSpPr>
        <p:spPr>
          <a:xfrm>
            <a:off x="3113372" y="4317368"/>
            <a:ext cx="1280168" cy="337185"/>
          </a:xfrm>
          <a:prstGeom prst="rect">
            <a:avLst/>
          </a:prstGeom>
          <a:noFill/>
        </p:spPr>
        <p:txBody>
          <a:bodyPr wrap="square" rtlCol="0">
            <a:spAutoFit/>
          </a:bodyPr>
          <a:p>
            <a:r>
              <a:rPr lang="zh-CN" altLang="en-US" sz="1600" b="1" dirty="0" smtClean="0">
                <a:latin typeface="Times New Roman" panose="02020603050405020304"/>
                <a:ea typeface="黑体" panose="02010609060101010101" pitchFamily="49" charset="-122"/>
              </a:rPr>
              <a:t>刘静</a:t>
            </a:r>
            <a:endParaRPr lang="en-US" altLang="zh-CN" sz="1600" b="1" dirty="0">
              <a:latin typeface="Times New Roman" panose="02020603050405020304"/>
              <a:ea typeface="黑体" panose="02010609060101010101" pitchFamily="49" charset="-122"/>
            </a:endParaRPr>
          </a:p>
        </p:txBody>
      </p:sp>
      <p:grpSp>
        <p:nvGrpSpPr>
          <p:cNvPr id="11" name="组合 10"/>
          <p:cNvGrpSpPr/>
          <p:nvPr/>
        </p:nvGrpSpPr>
        <p:grpSpPr>
          <a:xfrm>
            <a:off x="5270756" y="4283849"/>
            <a:ext cx="384810" cy="370220"/>
            <a:chOff x="4661210" y="4196180"/>
            <a:chExt cx="370220" cy="370220"/>
          </a:xfrm>
        </p:grpSpPr>
        <p:sp>
          <p:nvSpPr>
            <p:cNvPr id="12" name="椭圆 11"/>
            <p:cNvSpPr/>
            <p:nvPr/>
          </p:nvSpPr>
          <p:spPr>
            <a:xfrm>
              <a:off x="4661210" y="4196180"/>
              <a:ext cx="370220" cy="370220"/>
            </a:xfrm>
            <a:prstGeom prst="ellipse">
              <a:avLst/>
            </a:prstGeom>
            <a:solidFill>
              <a:srgbClr val="29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a:ea typeface="黑体" panose="02010609060101010101" pitchFamily="49" charset="-122"/>
              </a:endParaRPr>
            </a:p>
          </p:txBody>
        </p:sp>
        <p:sp>
          <p:nvSpPr>
            <p:cNvPr id="14" name="Freeform 13"/>
            <p:cNvSpPr>
              <a:spLocks noEditPoints="1"/>
            </p:cNvSpPr>
            <p:nvPr/>
          </p:nvSpPr>
          <p:spPr bwMode="auto">
            <a:xfrm>
              <a:off x="4774882" y="4247300"/>
              <a:ext cx="142875" cy="263129"/>
            </a:xfrm>
            <a:custGeom>
              <a:avLst/>
              <a:gdLst>
                <a:gd name="T0" fmla="*/ 49 w 324"/>
                <a:gd name="T1" fmla="*/ 0 h 597"/>
                <a:gd name="T2" fmla="*/ 274 w 324"/>
                <a:gd name="T3" fmla="*/ 0 h 597"/>
                <a:gd name="T4" fmla="*/ 324 w 324"/>
                <a:gd name="T5" fmla="*/ 50 h 597"/>
                <a:gd name="T6" fmla="*/ 324 w 324"/>
                <a:gd name="T7" fmla="*/ 547 h 597"/>
                <a:gd name="T8" fmla="*/ 274 w 324"/>
                <a:gd name="T9" fmla="*/ 597 h 597"/>
                <a:gd name="T10" fmla="*/ 49 w 324"/>
                <a:gd name="T11" fmla="*/ 597 h 597"/>
                <a:gd name="T12" fmla="*/ 0 w 324"/>
                <a:gd name="T13" fmla="*/ 547 h 597"/>
                <a:gd name="T14" fmla="*/ 0 w 324"/>
                <a:gd name="T15" fmla="*/ 50 h 597"/>
                <a:gd name="T16" fmla="*/ 49 w 324"/>
                <a:gd name="T17" fmla="*/ 0 h 597"/>
                <a:gd name="T18" fmla="*/ 124 w 324"/>
                <a:gd name="T19" fmla="*/ 38 h 597"/>
                <a:gd name="T20" fmla="*/ 200 w 324"/>
                <a:gd name="T21" fmla="*/ 38 h 597"/>
                <a:gd name="T22" fmla="*/ 200 w 324"/>
                <a:gd name="T23" fmla="*/ 49 h 597"/>
                <a:gd name="T24" fmla="*/ 124 w 324"/>
                <a:gd name="T25" fmla="*/ 49 h 597"/>
                <a:gd name="T26" fmla="*/ 124 w 324"/>
                <a:gd name="T27" fmla="*/ 38 h 597"/>
                <a:gd name="T28" fmla="*/ 162 w 324"/>
                <a:gd name="T29" fmla="*/ 523 h 597"/>
                <a:gd name="T30" fmla="*/ 162 w 324"/>
                <a:gd name="T31" fmla="*/ 581 h 597"/>
                <a:gd name="T32" fmla="*/ 162 w 324"/>
                <a:gd name="T33" fmla="*/ 523 h 597"/>
                <a:gd name="T34" fmla="*/ 49 w 324"/>
                <a:gd name="T35" fmla="*/ 89 h 597"/>
                <a:gd name="T36" fmla="*/ 274 w 324"/>
                <a:gd name="T37" fmla="*/ 89 h 597"/>
                <a:gd name="T38" fmla="*/ 297 w 324"/>
                <a:gd name="T39" fmla="*/ 112 h 597"/>
                <a:gd name="T40" fmla="*/ 297 w 324"/>
                <a:gd name="T41" fmla="*/ 485 h 597"/>
                <a:gd name="T42" fmla="*/ 274 w 324"/>
                <a:gd name="T43" fmla="*/ 508 h 597"/>
                <a:gd name="T44" fmla="*/ 49 w 324"/>
                <a:gd name="T45" fmla="*/ 508 h 597"/>
                <a:gd name="T46" fmla="*/ 26 w 324"/>
                <a:gd name="T47" fmla="*/ 485 h 597"/>
                <a:gd name="T48" fmla="*/ 26 w 324"/>
                <a:gd name="T49" fmla="*/ 112 h 597"/>
                <a:gd name="T50" fmla="*/ 49 w 324"/>
                <a:gd name="T51" fmla="*/ 8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4" h="597">
                  <a:moveTo>
                    <a:pt x="49" y="0"/>
                  </a:moveTo>
                  <a:cubicBezTo>
                    <a:pt x="274" y="0"/>
                    <a:pt x="274" y="0"/>
                    <a:pt x="274" y="0"/>
                  </a:cubicBezTo>
                  <a:cubicBezTo>
                    <a:pt x="313" y="0"/>
                    <a:pt x="324" y="14"/>
                    <a:pt x="324" y="50"/>
                  </a:cubicBezTo>
                  <a:cubicBezTo>
                    <a:pt x="324" y="547"/>
                    <a:pt x="324" y="547"/>
                    <a:pt x="324" y="547"/>
                  </a:cubicBezTo>
                  <a:cubicBezTo>
                    <a:pt x="324" y="582"/>
                    <a:pt x="311" y="597"/>
                    <a:pt x="274" y="597"/>
                  </a:cubicBezTo>
                  <a:cubicBezTo>
                    <a:pt x="49" y="597"/>
                    <a:pt x="49" y="597"/>
                    <a:pt x="49" y="597"/>
                  </a:cubicBezTo>
                  <a:cubicBezTo>
                    <a:pt x="11" y="597"/>
                    <a:pt x="0" y="581"/>
                    <a:pt x="0" y="547"/>
                  </a:cubicBezTo>
                  <a:cubicBezTo>
                    <a:pt x="0" y="50"/>
                    <a:pt x="0" y="50"/>
                    <a:pt x="0" y="50"/>
                  </a:cubicBezTo>
                  <a:cubicBezTo>
                    <a:pt x="0" y="11"/>
                    <a:pt x="11" y="0"/>
                    <a:pt x="49" y="0"/>
                  </a:cubicBezTo>
                  <a:close/>
                  <a:moveTo>
                    <a:pt x="124" y="38"/>
                  </a:moveTo>
                  <a:cubicBezTo>
                    <a:pt x="200" y="38"/>
                    <a:pt x="200" y="38"/>
                    <a:pt x="200" y="38"/>
                  </a:cubicBezTo>
                  <a:cubicBezTo>
                    <a:pt x="212" y="38"/>
                    <a:pt x="212" y="49"/>
                    <a:pt x="200" y="49"/>
                  </a:cubicBezTo>
                  <a:cubicBezTo>
                    <a:pt x="124" y="49"/>
                    <a:pt x="124" y="49"/>
                    <a:pt x="124" y="49"/>
                  </a:cubicBezTo>
                  <a:cubicBezTo>
                    <a:pt x="114" y="49"/>
                    <a:pt x="113" y="38"/>
                    <a:pt x="124" y="38"/>
                  </a:cubicBezTo>
                  <a:close/>
                  <a:moveTo>
                    <a:pt x="162" y="523"/>
                  </a:moveTo>
                  <a:cubicBezTo>
                    <a:pt x="200" y="523"/>
                    <a:pt x="200" y="581"/>
                    <a:pt x="162" y="581"/>
                  </a:cubicBezTo>
                  <a:cubicBezTo>
                    <a:pt x="124" y="581"/>
                    <a:pt x="124" y="523"/>
                    <a:pt x="162" y="523"/>
                  </a:cubicBezTo>
                  <a:close/>
                  <a:moveTo>
                    <a:pt x="49" y="89"/>
                  </a:moveTo>
                  <a:cubicBezTo>
                    <a:pt x="274" y="89"/>
                    <a:pt x="274" y="89"/>
                    <a:pt x="274" y="89"/>
                  </a:cubicBezTo>
                  <a:cubicBezTo>
                    <a:pt x="294" y="89"/>
                    <a:pt x="297" y="94"/>
                    <a:pt x="297" y="112"/>
                  </a:cubicBezTo>
                  <a:cubicBezTo>
                    <a:pt x="297" y="485"/>
                    <a:pt x="297" y="485"/>
                    <a:pt x="297" y="485"/>
                  </a:cubicBezTo>
                  <a:cubicBezTo>
                    <a:pt x="297" y="503"/>
                    <a:pt x="294" y="508"/>
                    <a:pt x="274" y="508"/>
                  </a:cubicBezTo>
                  <a:cubicBezTo>
                    <a:pt x="49" y="508"/>
                    <a:pt x="49" y="508"/>
                    <a:pt x="49" y="508"/>
                  </a:cubicBezTo>
                  <a:cubicBezTo>
                    <a:pt x="29" y="508"/>
                    <a:pt x="26" y="503"/>
                    <a:pt x="26" y="485"/>
                  </a:cubicBezTo>
                  <a:cubicBezTo>
                    <a:pt x="26" y="112"/>
                    <a:pt x="26" y="112"/>
                    <a:pt x="26" y="112"/>
                  </a:cubicBezTo>
                  <a:cubicBezTo>
                    <a:pt x="26" y="95"/>
                    <a:pt x="32" y="89"/>
                    <a:pt x="49" y="89"/>
                  </a:cubicBezTo>
                  <a:close/>
                </a:path>
              </a:pathLst>
            </a:custGeom>
            <a:solidFill>
              <a:schemeClr val="bg1"/>
            </a:solidFill>
            <a:ln>
              <a:noFill/>
            </a:ln>
          </p:spPr>
          <p:txBody>
            <a:bodyPr vert="horz" wrap="square" lIns="91440" tIns="45720" rIns="91440" bIns="45720" numCol="1" anchor="t" anchorCtr="0" compatLnSpc="1"/>
            <a:p>
              <a:endParaRPr lang="zh-CN" altLang="en-US">
                <a:latin typeface="Times New Roman" panose="02020603050405020304"/>
                <a:ea typeface="黑体" panose="02010609060101010101" pitchFamily="49" charset="-122"/>
              </a:endParaRPr>
            </a:p>
          </p:txBody>
        </p:sp>
      </p:grpSp>
      <p:sp>
        <p:nvSpPr>
          <p:cNvPr id="16" name="文本框 40"/>
          <p:cNvSpPr txBox="1"/>
          <p:nvPr/>
        </p:nvSpPr>
        <p:spPr>
          <a:xfrm>
            <a:off x="5667375" y="4300220"/>
            <a:ext cx="2080895" cy="337185"/>
          </a:xfrm>
          <a:prstGeom prst="rect">
            <a:avLst/>
          </a:prstGeom>
          <a:noFill/>
        </p:spPr>
        <p:txBody>
          <a:bodyPr wrap="square" rtlCol="0">
            <a:spAutoFit/>
          </a:bodyPr>
          <a:p>
            <a:r>
              <a:rPr lang="en-US" altLang="zh-CN" sz="1600" b="1" dirty="0">
                <a:latin typeface="Times New Roman" panose="02020603050405020304"/>
                <a:ea typeface="黑体" panose="02010609060101010101" pitchFamily="49" charset="-122"/>
              </a:rPr>
              <a:t>海南医学院</a:t>
            </a:r>
            <a:endParaRPr lang="en-US" altLang="zh-CN" sz="16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75218" y="599043"/>
            <a:ext cx="8553927" cy="857250"/>
          </a:xfrm>
        </p:spPr>
        <p:txBody>
          <a:bodyPr/>
          <a:p>
            <a:pPr algn="l"/>
            <a:r>
              <a:rPr lang="zh-CN" altLang="en-US" sz="28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三、病案信息在临床路径管理中的应用</a:t>
            </a:r>
            <a:endParaRPr lang="zh-CN" altLang="en-US" sz="2800"/>
          </a:p>
        </p:txBody>
      </p:sp>
      <p:sp>
        <p:nvSpPr>
          <p:cNvPr id="3" name="内容占位符 2"/>
          <p:cNvSpPr>
            <a:spLocks noGrp="1"/>
          </p:cNvSpPr>
          <p:nvPr>
            <p:ph idx="1"/>
          </p:nvPr>
        </p:nvSpPr>
        <p:spPr>
          <a:xfrm>
            <a:off x="475218" y="1456056"/>
            <a:ext cx="8553927" cy="3394472"/>
          </a:xfrm>
        </p:spPr>
        <p:txBody>
          <a:bodyPr/>
          <a:p>
            <a:pPr>
              <a:lnSpc>
                <a:spcPct val="150000"/>
              </a:lnSpc>
            </a:pPr>
            <a:r>
              <a:rPr lang="zh-CN" altLang="en-US" sz="2000">
                <a:latin typeface="微软雅黑" panose="020B0503020204020204" charset="-122"/>
                <a:ea typeface="微软雅黑" panose="020B0503020204020204" charset="-122"/>
              </a:rPr>
              <a:t>进入临床路径管理的患者，诊疗过程是否严格遵循规范性流程，病案记录可以起到提醒监督的作用。特别是当进入路径的患者出现严重并发症、因合并症或检查发现其他疾病需转科治疗、或其他因素而引起路径变异，不能按规划的路径执行时，病案信息中记录的变异情况及原因分析，将为医疗实践积累宝贵经验。</a:t>
            </a:r>
            <a:endParaRPr lang="zh-CN" altLang="en-US" sz="200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9841" y="1498959"/>
            <a:ext cx="1714500" cy="706755"/>
          </a:xfrm>
          <a:prstGeom prst="rect">
            <a:avLst/>
          </a:prstGeom>
          <a:noFill/>
        </p:spPr>
        <p:txBody>
          <a:bodyPr wrap="none" rtlCol="0">
            <a:spAutoFit/>
          </a:bodyPr>
          <a:lstStyle/>
          <a:p>
            <a:pPr algn="ctr"/>
            <a:r>
              <a:rPr lang="zh-CN" altLang="en-US" sz="4000" b="1" dirty="0" smtClean="0">
                <a:latin typeface="Times New Roman" panose="02020603050405020304"/>
                <a:ea typeface="黑体" panose="02010609060101010101" pitchFamily="49" charset="-122"/>
              </a:rPr>
              <a:t>第二节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786430" y="2580273"/>
            <a:ext cx="7840980" cy="706755"/>
          </a:xfrm>
          <a:prstGeom prst="rect">
            <a:avLst/>
          </a:prstGeom>
          <a:noFill/>
        </p:spPr>
        <p:txBody>
          <a:bodyPr wrap="none" rtlCol="0">
            <a:spAutoFit/>
          </a:bodyPr>
          <a:lstStyle/>
          <a:p>
            <a:pPr algn="ctr"/>
            <a:r>
              <a:rPr lang="zh-CN" altLang="en-US" sz="4000" b="1" dirty="0" smtClean="0">
                <a:latin typeface="Times New Roman" panose="02020603050405020304"/>
                <a:ea typeface="黑体" panose="02010609060101010101" pitchFamily="49" charset="-122"/>
              </a:rPr>
              <a:t>病案信息在医疗行政管理中的应用</a:t>
            </a:r>
            <a:endParaRPr lang="zh-CN" altLang="en-US" sz="4000" b="1" dirty="0" smtClean="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4980" y="2070735"/>
            <a:ext cx="8554085" cy="2601595"/>
          </a:xfrm>
        </p:spPr>
        <p:txBody>
          <a:bodyPr/>
          <a:p>
            <a:pPr>
              <a:lnSpc>
                <a:spcPct val="150000"/>
              </a:lnSpc>
            </a:pPr>
            <a:r>
              <a:rPr lang="zh-CN" altLang="en-US" sz="2000" smtClean="0">
                <a:solidFill>
                  <a:prstClr val="black"/>
                </a:solidFill>
                <a:latin typeface="微软雅黑" panose="020B0503020204020204" charset="-122"/>
                <a:ea typeface="微软雅黑" panose="020B0503020204020204" charset="-122"/>
                <a:cs typeface="黑体" panose="02010609060101010101" pitchFamily="49" charset="-122"/>
                <a:sym typeface="Times New Roman" panose="02020603050405020304" pitchFamily="18" charset="0"/>
              </a:rPr>
              <a:t>主要用于发布我国卫生健康事业发展统计公报、出版《中国卫生健康统计提要》和《中国卫生健康统计年鉴》。</a:t>
            </a:r>
            <a:endParaRPr lang="zh-CN" altLang="en-US" sz="2000" smtClean="0">
              <a:solidFill>
                <a:prstClr val="black"/>
              </a:solidFill>
              <a:latin typeface="微软雅黑" panose="020B0503020204020204" charset="-122"/>
              <a:ea typeface="微软雅黑" panose="020B0503020204020204" charset="-122"/>
              <a:cs typeface="黑体" panose="02010609060101010101" pitchFamily="49" charset="-122"/>
              <a:sym typeface="Times New Roman" panose="02020603050405020304" pitchFamily="18" charset="0"/>
            </a:endParaRPr>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41" name="文本框 6"/>
          <p:cNvSpPr txBox="1"/>
          <p:nvPr/>
        </p:nvSpPr>
        <p:spPr>
          <a:xfrm>
            <a:off x="164465" y="435673"/>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一、病案信息与卫生健康信息统计</a:t>
            </a:r>
            <a:endPar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（一）卫生健康信息统计</a:t>
            </a:r>
            <a:endParaRPr lang="zh-CN" altLang="en-US" sz="2000" noProof="1"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5373" y="1760221"/>
            <a:ext cx="8553927" cy="3394472"/>
          </a:xfrm>
        </p:spPr>
        <p:txBody>
          <a:bodyPr/>
          <a:p>
            <a:pPr marL="0" indent="0" algn="just">
              <a:lnSpc>
                <a:spcPct val="150000"/>
              </a:lnSpc>
              <a:buNone/>
            </a:pPr>
            <a:r>
              <a:rPr lang="zh-CN" altLang="en-US"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《2021年中国卫生健康统计年鉴》的统计数据分为1</a:t>
            </a:r>
            <a:r>
              <a:rPr lang="en-US" altLang="zh-CN"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4</a:t>
            </a:r>
            <a:r>
              <a:rPr lang="zh-CN" altLang="en-US"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个部分，即医疗卫生机构、卫生人员、卫生设施、卫生经费、医疗服务、基层医疗卫生服务、中医药服务、妇幼保健与计划生育、人民健康水平、疾病控制与公共卫生、居民病伤死亡原因等。年鉴中发布的各项指标能够集中反映我国卫生健康事业发展情况和居民健康状况，病案首页信息主要用于出具医疗服务的相关指标。</a:t>
            </a:r>
            <a:endParaRPr lang="zh-CN" altLang="en-US" sz="2000" noProof="1"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indent="0" algn="just">
              <a:lnSpc>
                <a:spcPct val="150000"/>
              </a:lnSpc>
              <a:buNone/>
            </a:pPr>
            <a:endParaRPr lang="zh-CN" altLang="en-US" sz="2000"/>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41" name="文本框 6"/>
          <p:cNvSpPr txBox="1"/>
          <p:nvPr/>
        </p:nvSpPr>
        <p:spPr>
          <a:xfrm>
            <a:off x="164465" y="231838"/>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一、病案首页信息统计</a:t>
            </a:r>
            <a:endPar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（二）病案首页与卫生健康</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信息统计</a:t>
            </a:r>
            <a:endParaRPr lang="zh-CN" altLang="en-US" sz="2000" noProof="1"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4980" y="1931670"/>
            <a:ext cx="8554085" cy="2761615"/>
          </a:xfrm>
        </p:spPr>
        <p:txBody>
          <a:bodyPr/>
          <a:p>
            <a:pPr marL="0" indent="0">
              <a:lnSpc>
                <a:spcPct val="150000"/>
              </a:lnSpc>
              <a:buNone/>
              <a:defRPr/>
            </a:pPr>
            <a:r>
              <a:rPr lang="en-US" altLang="zh-CN"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r>
              <a:rPr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2020年版评审标准共有三个部分101节，设置448条标准和监测指标</a:t>
            </a:r>
            <a:r>
              <a:rPr lang="zh-CN"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endParaRPr lang="zh-CN"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indent="0">
              <a:lnSpc>
                <a:spcPct val="150000"/>
              </a:lnSpc>
              <a:buNone/>
              <a:defRPr/>
            </a:pPr>
            <a:r>
              <a:rPr lang="zh-CN"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r>
              <a:rPr lang="en-US" altLang="zh-CN"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第一部分</a:t>
            </a:r>
            <a:r>
              <a:rPr lang="zh-CN" altLang="en-US"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en-US" altLang="zh-CN"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为前置要求，为“一票否决”条款</a:t>
            </a:r>
            <a:r>
              <a:rPr lang="zh-CN" altLang="en-US"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endParaRPr lang="en-US" altLang="zh-CN"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indent="0">
              <a:lnSpc>
                <a:spcPct val="150000"/>
              </a:lnSpc>
              <a:buNone/>
              <a:defRPr/>
            </a:pPr>
            <a:r>
              <a:rPr lang="en-US" altLang="zh-CN"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第二部分</a:t>
            </a:r>
            <a:r>
              <a:rPr lang="zh-CN" altLang="en-US"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en-US" altLang="zh-CN"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为医疗服务能力与质量安全监测数据</a:t>
            </a:r>
            <a:r>
              <a:rPr lang="zh-CN" altLang="en-US"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endParaRPr lang="en-US" altLang="zh-CN"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indent="0">
              <a:lnSpc>
                <a:spcPct val="150000"/>
              </a:lnSpc>
              <a:buNone/>
              <a:defRPr/>
            </a:pPr>
            <a:r>
              <a:rPr lang="en-US" altLang="zh-CN"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第三部分</a:t>
            </a:r>
            <a:r>
              <a:rPr lang="zh-CN" altLang="en-US"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en-US" altLang="zh-CN"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为现场检查</a:t>
            </a:r>
            <a:r>
              <a:rPr lang="zh-CN" altLang="en-US"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endParaRPr lang="en-US" altLang="zh-CN"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indent="0">
              <a:lnSpc>
                <a:spcPct val="150000"/>
              </a:lnSpc>
              <a:buNone/>
              <a:defRPr/>
            </a:pPr>
            <a:endParaRPr lang="zh-CN"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41" name="文本框 6"/>
          <p:cNvSpPr txBox="1"/>
          <p:nvPr/>
        </p:nvSpPr>
        <p:spPr>
          <a:xfrm>
            <a:off x="164465" y="435673"/>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二、病案信息与公立医院评审</a:t>
            </a:r>
            <a:endPar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（一）医院评审的背景及标准</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框架</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pic>
        <p:nvPicPr>
          <p:cNvPr id="12" name="图片 12" descr="1268296217274248b6446b796296da9"/>
          <p:cNvPicPr>
            <a:picLocks noChangeAspect="1"/>
          </p:cNvPicPr>
          <p:nvPr>
            <p:custDataLst>
              <p:tags r:id="rId1"/>
            </p:custDataLst>
          </p:nvPr>
        </p:nvPicPr>
        <p:blipFill>
          <a:blip r:embed="rId2"/>
          <a:stretch>
            <a:fillRect/>
          </a:stretch>
        </p:blipFill>
        <p:spPr>
          <a:xfrm>
            <a:off x="556260" y="436245"/>
            <a:ext cx="8282305" cy="421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74980" y="400050"/>
            <a:ext cx="8554085" cy="1356995"/>
          </a:xfrm>
        </p:spPr>
        <p:txBody>
          <a:bodyPr/>
          <a:p>
            <a:pPr algn="l">
              <a:lnSpc>
                <a:spcPct val="150000"/>
              </a:lnSpc>
            </a:pPr>
            <a:r>
              <a:rPr lang="zh-CN" altLang="en-US" sz="28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二、病案信息与公立医院评审</a:t>
            </a:r>
            <a:b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br>
            <a:r>
              <a:rPr lang="zh-CN" altLang="en-US" sz="2400">
                <a:latin typeface="黑体" panose="02010609060101010101" pitchFamily="49" charset="-122"/>
                <a:ea typeface="黑体" panose="02010609060101010101" pitchFamily="49" charset="-122"/>
              </a:rPr>
              <a:t>（二）病案信息在医院评审中的应用</a:t>
            </a:r>
            <a:endParaRPr lang="zh-CN" altLang="en-US" sz="240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596900" y="1757045"/>
            <a:ext cx="8554085" cy="2432050"/>
          </a:xfrm>
        </p:spPr>
        <p:txBody>
          <a:bodyPr/>
          <a:p>
            <a:pPr marL="0" indent="0">
              <a:lnSpc>
                <a:spcPct val="150000"/>
              </a:lnSpc>
              <a:buNone/>
              <a:defRPr/>
            </a:pPr>
            <a:r>
              <a:rPr lang="en-US" altLang="zh-CN"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1.数据监测</a:t>
            </a:r>
            <a:r>
              <a:rPr lang="en-US" altLang="zh-CN"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用于出具评价指标的数据包括评审周期内医院的全量病案首页数据和重点病例的全量病案信息，是病案信息利用最大化的典范。</a:t>
            </a:r>
            <a:endParaRPr lang="en-US" altLang="zh-CN" sz="2000" noProof="1"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indent="0">
              <a:lnSpc>
                <a:spcPct val="150000"/>
              </a:lnSpc>
              <a:buNone/>
              <a:defRPr/>
            </a:pPr>
            <a:r>
              <a:rPr lang="en-US" altLang="zh-CN"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2.现场检查  病案是核查医院是否建立了医疗质量管理体系和工作机制、医疗质量安全核心制度以及开展了医疗技术临床应用管理、诊疗质量保障与持续改进的最佳凭证。</a:t>
            </a:r>
            <a:endParaRPr lang="en-US" altLang="zh-CN" sz="2000" noProof="1"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indent="0">
              <a:lnSpc>
                <a:spcPct val="150000"/>
              </a:lnSpc>
              <a:buNone/>
            </a:pP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445135" y="1931035"/>
            <a:ext cx="8554085" cy="2609215"/>
          </a:xfrm>
        </p:spPr>
        <p:txBody>
          <a:bodyPr/>
          <a:p>
            <a:pPr marL="0" indent="0" fontAlgn="auto">
              <a:lnSpc>
                <a:spcPct val="150000"/>
              </a:lnSpc>
              <a:spcBef>
                <a:spcPts val="0"/>
              </a:spcBef>
              <a:spcAft>
                <a:spcPts val="0"/>
              </a:spcAft>
              <a:buNone/>
            </a:pPr>
            <a:r>
              <a:rPr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三级公立医院绩效考核从医疗质量、运营效率、持续发展和满意度四个方面构建评价指标体系，共设置一级指标4个、二级指标14个、三级指标55个（定量50个，定性5个），并在55个三级指标中设置26个国家监测指标</a:t>
            </a:r>
            <a:r>
              <a:rPr sz="2000" kern="0" smtClean="0">
                <a:solidFill>
                  <a:prstClr val="black"/>
                </a:solidFill>
                <a:uFillTx/>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rPr>
              <a:t>。2022版评价指标体系新增1个指标——重点监控高值医用</a:t>
            </a:r>
            <a:r>
              <a:rPr lang="zh-CN" sz="2000" kern="0" smtClean="0">
                <a:solidFill>
                  <a:prstClr val="black"/>
                </a:solidFill>
                <a:uFillTx/>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rPr>
              <a:t>耗材收入占比。</a:t>
            </a:r>
            <a:endParaRPr sz="2000" kern="0" smtClean="0">
              <a:solidFill>
                <a:prstClr val="black"/>
              </a:solidFill>
              <a:uFillTx/>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endParaRPr>
          </a:p>
          <a:p>
            <a:pPr marL="0" indent="0" fontAlgn="auto">
              <a:lnSpc>
                <a:spcPct val="150000"/>
              </a:lnSpc>
              <a:spcBef>
                <a:spcPts val="0"/>
              </a:spcBef>
              <a:spcAft>
                <a:spcPts val="0"/>
              </a:spcAft>
              <a:buNone/>
            </a:pPr>
            <a:r>
              <a:rPr lang="en-US" altLang="zh-CN" kern="0" smtClean="0">
                <a:solidFill>
                  <a:prstClr val="black"/>
                </a:solidFill>
                <a:uFillTx/>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rPr>
              <a:t> </a:t>
            </a:r>
            <a:r>
              <a:rPr lang="en-US" altLang="zh-CN"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endParaRPr lang="en-US" altLang="zh-CN"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endParaRPr lang="zh-CN" altLang="en-US"/>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41" name="文本框 6"/>
          <p:cNvSpPr txBox="1"/>
          <p:nvPr/>
        </p:nvSpPr>
        <p:spPr>
          <a:xfrm>
            <a:off x="164465" y="457263"/>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三、病案信息与公立医院绩效考核</a:t>
            </a:r>
            <a:endPar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（一）公立医院绩效考核的背景及指标体系 </a:t>
            </a: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5218" y="1602741"/>
            <a:ext cx="8553927" cy="3394472"/>
          </a:xfrm>
        </p:spPr>
        <p:txBody>
          <a:bodyPr/>
          <a:p>
            <a:pPr marL="0" indent="0">
              <a:lnSpc>
                <a:spcPct val="150000"/>
              </a:lnSpc>
              <a:buNone/>
            </a:pPr>
            <a:r>
              <a:rPr lang="zh-CN" altLang="en-US" sz="2000">
                <a:latin typeface="微软雅黑" panose="020B0503020204020204" charset="-122"/>
                <a:ea typeface="微软雅黑" panose="020B0503020204020204" charset="-122"/>
                <a:cs typeface="微软雅黑" panose="020B0503020204020204" charset="-122"/>
              </a:rPr>
              <a:t>1．病案首页数据采集</a:t>
            </a:r>
            <a:endParaRPr lang="zh-CN" altLang="en-US" sz="2000">
              <a:latin typeface="微软雅黑" panose="020B0503020204020204" charset="-122"/>
              <a:ea typeface="微软雅黑" panose="020B0503020204020204" charset="-122"/>
              <a:cs typeface="微软雅黑" panose="020B0503020204020204" charset="-122"/>
            </a:endParaRPr>
          </a:p>
          <a:p>
            <a:pPr marL="0" indent="0">
              <a:lnSpc>
                <a:spcPct val="150000"/>
              </a:lnSpc>
              <a:buNone/>
            </a:pPr>
            <a:r>
              <a:rPr lang="zh-CN" altLang="en-US" sz="2000">
                <a:latin typeface="微软雅黑" panose="020B0503020204020204" charset="-122"/>
                <a:ea typeface="微软雅黑" panose="020B0503020204020204" charset="-122"/>
                <a:cs typeface="微软雅黑" panose="020B0503020204020204" charset="-122"/>
              </a:rPr>
              <a:t>全国二级和三级公立医院需要通过医院质量监测系统（HQMS）中的“全国公立医院绩效考核病案首页采集通道”对接</a:t>
            </a:r>
            <a:r>
              <a:rPr lang="zh-CN" altLang="en-US" sz="2000">
                <a:latin typeface="微软雅黑" panose="020B0503020204020204" charset="-122"/>
                <a:ea typeface="微软雅黑" panose="020B0503020204020204" charset="-122"/>
                <a:cs typeface="微软雅黑" panose="020B0503020204020204" charset="-122"/>
              </a:rPr>
              <a:t>出院患者病案首页数据。</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41" name="文本框 6"/>
          <p:cNvSpPr txBox="1"/>
          <p:nvPr/>
        </p:nvSpPr>
        <p:spPr>
          <a:xfrm>
            <a:off x="164465" y="696658"/>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4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（二）病案信息在公立医院绩效考核中的应用 </a:t>
            </a:r>
            <a:r>
              <a:rPr lang="en-US" altLang="zh-CN" sz="24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5373" y="1449706"/>
            <a:ext cx="8553927" cy="3394472"/>
          </a:xfrm>
        </p:spPr>
        <p:txBody>
          <a:bodyPr/>
          <a:p>
            <a:pPr marL="0" indent="0">
              <a:lnSpc>
                <a:spcPct val="150000"/>
              </a:lnSpc>
              <a:buNone/>
            </a:pPr>
            <a:r>
              <a:rPr lang="zh-CN" altLang="en-US" sz="2000">
                <a:latin typeface="微软雅黑" panose="020B0503020204020204" charset="-122"/>
                <a:ea typeface="微软雅黑" panose="020B0503020204020204" charset="-122"/>
                <a:cs typeface="微软雅黑" panose="020B0503020204020204" charset="-122"/>
              </a:rPr>
              <a:t>2．直接依据病案首页数据出具的指标  </a:t>
            </a:r>
            <a:endParaRPr lang="zh-CN" altLang="en-US" sz="2000">
              <a:latin typeface="微软雅黑" panose="020B0503020204020204" charset="-122"/>
              <a:ea typeface="微软雅黑" panose="020B0503020204020204" charset="-122"/>
              <a:cs typeface="微软雅黑" panose="020B0503020204020204" charset="-122"/>
            </a:endParaRPr>
          </a:p>
          <a:p>
            <a:pPr marL="0" indent="0">
              <a:lnSpc>
                <a:spcPct val="150000"/>
              </a:lnSpc>
              <a:buNone/>
            </a:pPr>
            <a:r>
              <a:rPr lang="zh-CN" altLang="en-US" sz="2000">
                <a:latin typeface="微软雅黑" panose="020B0503020204020204" charset="-122"/>
                <a:ea typeface="微软雅黑" panose="020B0503020204020204" charset="-122"/>
                <a:cs typeface="微软雅黑" panose="020B0503020204020204" charset="-122"/>
              </a:rPr>
              <a:t>病案首页信息是国家公立医院绩效考核量化数据的主要来源。三级公立医院绩效考核的55项三级指标中，有7项可以直接从病案首页数据中得出，占比高达30%，且全部为国家监测指标。</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41" name="文本框 6"/>
          <p:cNvSpPr txBox="1"/>
          <p:nvPr/>
        </p:nvSpPr>
        <p:spPr>
          <a:xfrm>
            <a:off x="164465" y="55759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4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（二）病案信息在公立医院绩效考核中的应用 </a:t>
            </a:r>
            <a:r>
              <a:rPr lang="en-US" altLang="zh-CN" sz="24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3219450" y="1357644"/>
            <a:ext cx="1390649" cy="531223"/>
          </a:xfrm>
          <a:prstGeom prst="rect">
            <a:avLst/>
          </a:prstGeom>
          <a:solidFill>
            <a:srgbClr val="296FA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a:t>
            </a:r>
            <a:r>
              <a:rPr lang="zh-CN" altLang="en-US" sz="2400" dirty="0">
                <a:solidFill>
                  <a:schemeClr val="bg1"/>
                </a:solidFill>
                <a:latin typeface="Times New Roman" panose="02020603050405020304"/>
                <a:ea typeface="黑体" panose="02010609060101010101" pitchFamily="49" charset="-122"/>
              </a:rPr>
              <a:t>一节 </a:t>
            </a:r>
            <a:endParaRPr lang="zh-CN" altLang="en-US" sz="2400" dirty="0">
              <a:solidFill>
                <a:schemeClr val="bg1"/>
              </a:solidFill>
              <a:latin typeface="Times New Roman" panose="02020603050405020304"/>
              <a:ea typeface="黑体" panose="02010609060101010101" pitchFamily="49" charset="-122"/>
            </a:endParaRPr>
          </a:p>
        </p:txBody>
      </p:sp>
      <p:sp>
        <p:nvSpPr>
          <p:cNvPr id="35" name="PA_矩形 8"/>
          <p:cNvSpPr/>
          <p:nvPr>
            <p:custDataLst>
              <p:tags r:id="rId1"/>
            </p:custDataLst>
          </p:nvPr>
        </p:nvSpPr>
        <p:spPr>
          <a:xfrm>
            <a:off x="4715736" y="1207126"/>
            <a:ext cx="3014922" cy="829945"/>
          </a:xfrm>
          <a:prstGeom prst="rect">
            <a:avLst/>
          </a:prstGeom>
        </p:spPr>
        <p:txBody>
          <a:bodyPr wrap="square">
            <a:spAutoFit/>
          </a:bodyPr>
          <a:lstStyle/>
          <a:p>
            <a:pPr algn="ctr"/>
            <a:r>
              <a:rPr lang="zh-CN" altLang="en-US" sz="2400" b="1" dirty="0" smtClean="0">
                <a:latin typeface="Times New Roman" panose="02020603050405020304"/>
                <a:ea typeface="黑体" panose="02010609060101010101" pitchFamily="49" charset="-122"/>
                <a:sym typeface="+mn-ea"/>
              </a:rPr>
              <a:t>病案信息在临床科研和医疗实践中的应用</a:t>
            </a:r>
            <a:endParaRPr lang="en-US" altLang="zh-CN" sz="2400" b="1" kern="0" dirty="0">
              <a:latin typeface="Times New Roman" panose="02020603050405020304"/>
              <a:ea typeface="黑体" panose="02010609060101010101" pitchFamily="49" charset="-122"/>
            </a:endParaRPr>
          </a:p>
        </p:txBody>
      </p:sp>
      <p:sp>
        <p:nvSpPr>
          <p:cNvPr id="38" name="矩形 37"/>
          <p:cNvSpPr/>
          <p:nvPr/>
        </p:nvSpPr>
        <p:spPr>
          <a:xfrm>
            <a:off x="3219451" y="3993674"/>
            <a:ext cx="1390648" cy="531223"/>
          </a:xfrm>
          <a:prstGeom prst="rect">
            <a:avLst/>
          </a:prstGeom>
          <a:solidFill>
            <a:srgbClr val="52B8DA"/>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a:t>
            </a:r>
            <a:r>
              <a:rPr lang="zh-CN" altLang="en-US" sz="2400" dirty="0">
                <a:solidFill>
                  <a:schemeClr val="bg1"/>
                </a:solidFill>
                <a:latin typeface="Times New Roman" panose="02020603050405020304"/>
                <a:ea typeface="黑体" panose="02010609060101010101" pitchFamily="49" charset="-122"/>
              </a:rPr>
              <a:t>四节 </a:t>
            </a:r>
            <a:endParaRPr lang="zh-CN" altLang="en-US" sz="2400" dirty="0">
              <a:solidFill>
                <a:schemeClr val="bg1"/>
              </a:solidFill>
              <a:latin typeface="Times New Roman" panose="02020603050405020304"/>
              <a:ea typeface="黑体" panose="02010609060101010101" pitchFamily="49" charset="-122"/>
            </a:endParaRPr>
          </a:p>
        </p:txBody>
      </p:sp>
      <p:sp>
        <p:nvSpPr>
          <p:cNvPr id="39" name="PA_矩形 8"/>
          <p:cNvSpPr/>
          <p:nvPr>
            <p:custDataLst>
              <p:tags r:id="rId2"/>
            </p:custDataLst>
          </p:nvPr>
        </p:nvSpPr>
        <p:spPr>
          <a:xfrm>
            <a:off x="4715510" y="4026535"/>
            <a:ext cx="4787900" cy="460375"/>
          </a:xfrm>
          <a:prstGeom prst="rect">
            <a:avLst/>
          </a:prstGeom>
        </p:spPr>
        <p:txBody>
          <a:bodyPr wrap="square">
            <a:spAutoFit/>
          </a:bodyPr>
          <a:lstStyle/>
          <a:p>
            <a:pPr defTabSz="685800"/>
            <a:r>
              <a:rPr lang="zh-CN" altLang="en-US" sz="2400" b="1" dirty="0">
                <a:latin typeface="Times New Roman" panose="02020603050405020304"/>
                <a:ea typeface="黑体" panose="02010609060101010101" pitchFamily="49" charset="-122"/>
                <a:sym typeface="+mn-ea"/>
              </a:rPr>
              <a:t>病案信息在医疗法务举证中的应用</a:t>
            </a:r>
            <a:endParaRPr lang="en-US" altLang="zh-CN" sz="2400" b="1" kern="0" dirty="0">
              <a:latin typeface="Times New Roman" panose="02020603050405020304"/>
              <a:ea typeface="黑体" panose="02010609060101010101" pitchFamily="49" charset="-122"/>
            </a:endParaRPr>
          </a:p>
        </p:txBody>
      </p:sp>
      <p:sp>
        <p:nvSpPr>
          <p:cNvPr id="19" name="矩形 18"/>
          <p:cNvSpPr/>
          <p:nvPr/>
        </p:nvSpPr>
        <p:spPr>
          <a:xfrm>
            <a:off x="3219451" y="2236321"/>
            <a:ext cx="1390648" cy="531223"/>
          </a:xfrm>
          <a:prstGeom prst="rect">
            <a:avLst/>
          </a:prstGeom>
          <a:solidFill>
            <a:srgbClr val="52B8DA"/>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a:t>
            </a:r>
            <a:r>
              <a:rPr lang="zh-CN" altLang="en-US" sz="2400" dirty="0">
                <a:solidFill>
                  <a:schemeClr val="bg1"/>
                </a:solidFill>
                <a:latin typeface="Times New Roman" panose="02020603050405020304"/>
                <a:ea typeface="黑体" panose="02010609060101010101" pitchFamily="49" charset="-122"/>
              </a:rPr>
              <a:t>二节 </a:t>
            </a:r>
            <a:endParaRPr lang="zh-CN" altLang="en-US" sz="2400" dirty="0">
              <a:solidFill>
                <a:schemeClr val="bg1"/>
              </a:solidFill>
              <a:latin typeface="Times New Roman" panose="02020603050405020304"/>
              <a:ea typeface="黑体" panose="02010609060101010101" pitchFamily="49" charset="-122"/>
            </a:endParaRPr>
          </a:p>
        </p:txBody>
      </p:sp>
      <p:sp>
        <p:nvSpPr>
          <p:cNvPr id="20" name="PA_矩形 8"/>
          <p:cNvSpPr/>
          <p:nvPr>
            <p:custDataLst>
              <p:tags r:id="rId3"/>
            </p:custDataLst>
          </p:nvPr>
        </p:nvSpPr>
        <p:spPr>
          <a:xfrm>
            <a:off x="4715510" y="2269490"/>
            <a:ext cx="4787900" cy="460375"/>
          </a:xfrm>
          <a:prstGeom prst="rect">
            <a:avLst/>
          </a:prstGeom>
        </p:spPr>
        <p:txBody>
          <a:bodyPr wrap="square">
            <a:spAutoFit/>
          </a:bodyPr>
          <a:lstStyle/>
          <a:p>
            <a:pPr defTabSz="685800"/>
            <a:r>
              <a:rPr lang="zh-CN" altLang="en-US" sz="2400" b="1" dirty="0" smtClean="0">
                <a:latin typeface="Times New Roman" panose="02020603050405020304"/>
                <a:ea typeface="黑体" panose="02010609060101010101" pitchFamily="49" charset="-122"/>
                <a:sym typeface="+mn-ea"/>
              </a:rPr>
              <a:t>病案信息在医疗行政管理中的应用</a:t>
            </a:r>
            <a:endParaRPr lang="en-US" altLang="zh-CN" sz="2400" b="1" kern="0" dirty="0">
              <a:latin typeface="Times New Roman" panose="02020603050405020304"/>
              <a:ea typeface="黑体" panose="02010609060101010101" pitchFamily="49" charset="-122"/>
            </a:endParaRPr>
          </a:p>
        </p:txBody>
      </p:sp>
      <p:sp>
        <p:nvSpPr>
          <p:cNvPr id="23" name="矩形 22"/>
          <p:cNvSpPr/>
          <p:nvPr/>
        </p:nvSpPr>
        <p:spPr>
          <a:xfrm>
            <a:off x="3219451" y="3114998"/>
            <a:ext cx="1390648" cy="531223"/>
          </a:xfrm>
          <a:prstGeom prst="rect">
            <a:avLst/>
          </a:prstGeom>
          <a:solidFill>
            <a:srgbClr val="296FA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a:t>
            </a:r>
            <a:r>
              <a:rPr lang="zh-CN" altLang="en-US" sz="2400" dirty="0">
                <a:solidFill>
                  <a:schemeClr val="bg1"/>
                </a:solidFill>
                <a:latin typeface="Times New Roman" panose="02020603050405020304"/>
                <a:ea typeface="黑体" panose="02010609060101010101" pitchFamily="49" charset="-122"/>
              </a:rPr>
              <a:t>三节 </a:t>
            </a:r>
            <a:endParaRPr lang="zh-CN" altLang="en-US" sz="2400" dirty="0">
              <a:solidFill>
                <a:schemeClr val="bg1"/>
              </a:solidFill>
              <a:latin typeface="Times New Roman" panose="02020603050405020304"/>
              <a:ea typeface="黑体" panose="02010609060101010101" pitchFamily="49" charset="-122"/>
            </a:endParaRPr>
          </a:p>
        </p:txBody>
      </p:sp>
      <p:sp>
        <p:nvSpPr>
          <p:cNvPr id="24" name="PA_矩形 8"/>
          <p:cNvSpPr/>
          <p:nvPr>
            <p:custDataLst>
              <p:tags r:id="rId4"/>
            </p:custDataLst>
          </p:nvPr>
        </p:nvSpPr>
        <p:spPr>
          <a:xfrm>
            <a:off x="4715510" y="3148330"/>
            <a:ext cx="4787900" cy="460375"/>
          </a:xfrm>
          <a:prstGeom prst="rect">
            <a:avLst/>
          </a:prstGeom>
        </p:spPr>
        <p:txBody>
          <a:bodyPr wrap="square">
            <a:spAutoFit/>
          </a:bodyPr>
          <a:lstStyle/>
          <a:p>
            <a:pPr defTabSz="685800"/>
            <a:r>
              <a:rPr lang="zh-CN" altLang="en-US" sz="2400" b="1" dirty="0">
                <a:latin typeface="Times New Roman" panose="02020603050405020304"/>
                <a:ea typeface="黑体" panose="02010609060101010101" pitchFamily="49" charset="-122"/>
                <a:sym typeface="+mn-ea"/>
              </a:rPr>
              <a:t>病案信息在医疗费用支付中的应用</a:t>
            </a:r>
            <a:endParaRPr lang="en-US" altLang="zh-CN" sz="2400" b="1" kern="0"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p>
            <a:pPr>
              <a:lnSpc>
                <a:spcPct val="150000"/>
              </a:lnSpc>
            </a:pPr>
            <a:r>
              <a:rPr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自2011年起，我国先后发布了综合医院医疗质控、专科医疗质控以及单病种医疗质控系列指标。</a:t>
            </a:r>
            <a:endParaRPr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a:lnSpc>
                <a:spcPct val="150000"/>
              </a:lnSpc>
            </a:pP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国家医疗质量管理与控制信息网（www.ncis.cn），包括年度全国医疗质量数据抽样调查、国家单病种质量管理与控制平台、医疗安全报告与学习平台、医院获得性疾病数据收集平台、省级质控中心信息备案等多个功能模块。</a:t>
            </a:r>
            <a:endPar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四、病案信息</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与医疗质量管理与控制</a:t>
            </a:r>
            <a:endParaRPr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pic>
        <p:nvPicPr>
          <p:cNvPr id="10" name="图片 10" descr="图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15135" y="800735"/>
            <a:ext cx="6182360" cy="3152775"/>
          </a:xfrm>
          <a:prstGeom prst="rect">
            <a:avLst/>
          </a:prstGeom>
        </p:spPr>
      </p:pic>
      <p:sp>
        <p:nvSpPr>
          <p:cNvPr id="100" name="文本框 99"/>
          <p:cNvSpPr txBox="1"/>
          <p:nvPr/>
        </p:nvSpPr>
        <p:spPr>
          <a:xfrm>
            <a:off x="1543685" y="4163695"/>
            <a:ext cx="7005955" cy="368300"/>
          </a:xfrm>
          <a:prstGeom prst="rect">
            <a:avLst/>
          </a:prstGeom>
          <a:noFill/>
          <a:ln w="9525">
            <a:noFill/>
          </a:ln>
        </p:spPr>
        <p:txBody>
          <a:bodyPr wrap="square">
            <a:spAutoFit/>
          </a:bodyPr>
          <a:p>
            <a:pPr indent="304800" algn="ctr"/>
            <a:r>
              <a:rPr lang="en-US" sz="1200" b="0">
                <a:latin typeface="Times New Roman" panose="02020603050405020304" pitchFamily="18" charset="0"/>
                <a:ea typeface="宋体" panose="02010600030101010101" pitchFamily="2" charset="-122"/>
                <a:cs typeface="Times New Roman (正文 CS 字体)" charset="0"/>
              </a:rPr>
              <a:t> </a:t>
            </a:r>
            <a:r>
              <a:rPr lang="en-US" b="0">
                <a:latin typeface="Times New Roman" panose="02020603050405020304" pitchFamily="18" charset="0"/>
                <a:ea typeface="宋体" panose="02010600030101010101" pitchFamily="2" charset="-122"/>
                <a:cs typeface="Times New Roman (正文 CS 字体)" charset="0"/>
              </a:rPr>
              <a:t> </a:t>
            </a:r>
            <a:r>
              <a:rPr lang="zh-CN" b="0">
                <a:latin typeface="微软雅黑" panose="020B0503020204020204" charset="-122"/>
                <a:ea typeface="微软雅黑" panose="020B0503020204020204" charset="-122"/>
                <a:cs typeface="微软雅黑" panose="020B0503020204020204" charset="-122"/>
              </a:rPr>
              <a:t>《三级综合医院医疗质量管理与控制指标（</a:t>
            </a:r>
            <a:r>
              <a:rPr lang="en-US" b="0">
                <a:latin typeface="微软雅黑" panose="020B0503020204020204" charset="-122"/>
                <a:ea typeface="微软雅黑" panose="020B0503020204020204" charset="-122"/>
                <a:cs typeface="微软雅黑" panose="020B0503020204020204" charset="-122"/>
              </a:rPr>
              <a:t>2011</a:t>
            </a:r>
            <a:r>
              <a:rPr lang="zh-CN" b="0">
                <a:latin typeface="微软雅黑" panose="020B0503020204020204" charset="-122"/>
                <a:ea typeface="微软雅黑" panose="020B0503020204020204" charset="-122"/>
                <a:cs typeface="微软雅黑" panose="020B0503020204020204" charset="-122"/>
              </a:rPr>
              <a:t>年版）》结构</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563880" y="1139190"/>
            <a:ext cx="3669030" cy="3820795"/>
          </a:xfrm>
        </p:spPr>
        <p:txBody>
          <a:bodyPr/>
          <a:p>
            <a:pPr marL="0" indent="0">
              <a:lnSpc>
                <a:spcPct val="150000"/>
              </a:lnSpc>
              <a:buNone/>
            </a:pPr>
            <a:r>
              <a:rPr lang="zh-CN" sz="2000" u="sng">
                <a:solidFill>
                  <a:srgbClr val="FF0000"/>
                </a:solidFill>
                <a:latin typeface="微软雅黑" panose="020B0503020204020204" charset="-122"/>
                <a:ea typeface="微软雅黑" panose="020B0503020204020204" charset="-122"/>
                <a:cs typeface="微软雅黑" panose="020B0503020204020204" charset="-122"/>
                <a:sym typeface="+mn-ea"/>
              </a:rPr>
              <a:t>单病种质量管理与控制</a:t>
            </a:r>
            <a:endParaRPr lang="zh-CN" sz="2000" u="sng">
              <a:latin typeface="微软雅黑" panose="020B0503020204020204" charset="-122"/>
              <a:ea typeface="微软雅黑" panose="020B0503020204020204" charset="-122"/>
              <a:cs typeface="微软雅黑" panose="020B0503020204020204" charset="-122"/>
              <a:sym typeface="+mn-ea"/>
            </a:endParaRPr>
          </a:p>
          <a:p>
            <a:pPr marL="0" indent="0">
              <a:lnSpc>
                <a:spcPct val="150000"/>
              </a:lnSpc>
              <a:buNone/>
            </a:pPr>
            <a:r>
              <a:rPr lang="zh-CN" sz="2000">
                <a:latin typeface="微软雅黑" panose="020B0503020204020204" charset="-122"/>
                <a:ea typeface="微软雅黑" panose="020B0503020204020204" charset="-122"/>
                <a:cs typeface="微软雅黑" panose="020B0503020204020204" charset="-122"/>
                <a:sym typeface="+mn-ea"/>
              </a:rPr>
              <a:t>是以病种为管理单元，通过构建基于病种诊疗全过程的质量控制指标来</a:t>
            </a:r>
            <a:r>
              <a:rPr lang="zh-CN" sz="2000">
                <a:latin typeface="微软雅黑" panose="020B0503020204020204" charset="-122"/>
                <a:ea typeface="微软雅黑" panose="020B0503020204020204" charset="-122"/>
                <a:cs typeface="微软雅黑" panose="020B0503020204020204" charset="-122"/>
                <a:sym typeface="+mn-ea"/>
              </a:rPr>
              <a:t>管理医疗质量。</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a:blip r:embed="rId1"/>
          <a:stretch>
            <a:fillRect/>
          </a:stretch>
        </p:blipFill>
        <p:spPr>
          <a:xfrm>
            <a:off x="4232910" y="836295"/>
            <a:ext cx="4949190" cy="37452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100" name="文本框 99"/>
          <p:cNvSpPr txBox="1"/>
          <p:nvPr/>
        </p:nvSpPr>
        <p:spPr>
          <a:xfrm>
            <a:off x="2198370" y="4175760"/>
            <a:ext cx="6028690" cy="398780"/>
          </a:xfrm>
          <a:prstGeom prst="rect">
            <a:avLst/>
          </a:prstGeom>
          <a:noFill/>
          <a:ln w="9525">
            <a:noFill/>
          </a:ln>
        </p:spPr>
        <p:txBody>
          <a:bodyPr wrap="square">
            <a:spAutoFit/>
          </a:bodyPr>
          <a:p>
            <a:pPr indent="127000" algn="ctr"/>
            <a:r>
              <a:rPr lang="en-US" altLang="zh-CN" sz="1200" b="0">
                <a:latin typeface="Times New Roman" panose="02020603050405020304" pitchFamily="18" charset="0"/>
                <a:ea typeface="宋体" panose="02010600030101010101" pitchFamily="2" charset="-122"/>
              </a:rPr>
              <a:t>            </a:t>
            </a:r>
            <a:r>
              <a:rPr sz="2000" b="0">
                <a:latin typeface="微软雅黑" panose="020B0503020204020204" charset="-122"/>
                <a:ea typeface="微软雅黑" panose="020B0503020204020204" charset="-122"/>
                <a:cs typeface="微软雅黑" panose="020B0503020204020204" charset="-122"/>
              </a:rPr>
              <a:t>2021年及2022年国家医疗质量安全改进目标</a:t>
            </a:r>
            <a:endParaRPr sz="2000" b="0">
              <a:latin typeface="微软雅黑" panose="020B0503020204020204" charset="-122"/>
              <a:ea typeface="微软雅黑" panose="020B0503020204020204" charset="-122"/>
              <a:cs typeface="微软雅黑" panose="020B0503020204020204" charset="-122"/>
            </a:endParaRPr>
          </a:p>
        </p:txBody>
      </p:sp>
      <p:pic>
        <p:nvPicPr>
          <p:cNvPr id="18" name="图片 18" descr="表格&#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99185" y="435610"/>
            <a:ext cx="7494905" cy="3601720"/>
          </a:xfrm>
          <a:prstGeom prst="rect">
            <a:avLst/>
          </a:prstGeom>
        </p:spPr>
      </p:pic>
      <p:cxnSp>
        <p:nvCxnSpPr>
          <p:cNvPr id="2" name="直接连接符 1"/>
          <p:cNvCxnSpPr/>
          <p:nvPr/>
        </p:nvCxnSpPr>
        <p:spPr>
          <a:xfrm>
            <a:off x="1047115" y="2603500"/>
            <a:ext cx="3704590" cy="120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p>
            <a:pPr marL="0" indent="0">
              <a:lnSpc>
                <a:spcPct val="150000"/>
              </a:lnSpc>
              <a:buNone/>
            </a:pPr>
            <a:r>
              <a:rPr lang="zh-CN" altLang="en-US" sz="20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例如：</a:t>
            </a:r>
            <a:r>
              <a:rPr lang="zh-CN" altLang="en-US" sz="2000">
                <a:latin typeface="微软雅黑" panose="020B0503020204020204" charset="-122"/>
                <a:ea typeface="微软雅黑" panose="020B0503020204020204" charset="-122"/>
                <a:cs typeface="微软雅黑" panose="020B0503020204020204" charset="-122"/>
              </a:rPr>
              <a:t>急性ST段抬高型心肌梗死再灌注治疗率</a:t>
            </a:r>
            <a:r>
              <a:rPr lang="zh-CN" altLang="en-US" sz="2000">
                <a:latin typeface="微软雅黑" panose="020B0503020204020204" charset="-122"/>
                <a:ea typeface="微软雅黑" panose="020B0503020204020204" charset="-122"/>
                <a:cs typeface="微软雅黑" panose="020B0503020204020204" charset="-122"/>
              </a:rPr>
              <a:t>的计算：</a:t>
            </a:r>
            <a:endParaRPr lang="zh-CN" altLang="en-US" sz="2000">
              <a:latin typeface="微软雅黑" panose="020B0503020204020204" charset="-122"/>
              <a:ea typeface="微软雅黑" panose="020B0503020204020204" charset="-122"/>
              <a:cs typeface="微软雅黑" panose="020B0503020204020204" charset="-122"/>
            </a:endParaRPr>
          </a:p>
          <a:p>
            <a:pPr marL="0" indent="0">
              <a:lnSpc>
                <a:spcPct val="150000"/>
              </a:lnSpc>
              <a:buNone/>
            </a:pPr>
            <a:r>
              <a:rPr lang="zh-CN" altLang="en-US" sz="2000">
                <a:latin typeface="微软雅黑" panose="020B0503020204020204" charset="-122"/>
                <a:ea typeface="微软雅黑" panose="020B0503020204020204" charset="-122"/>
                <a:cs typeface="微软雅黑" panose="020B0503020204020204" charset="-122"/>
              </a:rPr>
              <a:t>     </a:t>
            </a:r>
            <a:endParaRPr lang="zh-CN" altLang="en-US" sz="2000">
              <a:latin typeface="微软雅黑" panose="020B0503020204020204" charset="-122"/>
              <a:ea typeface="微软雅黑" panose="020B0503020204020204" charset="-122"/>
              <a:cs typeface="微软雅黑" panose="020B0503020204020204" charset="-122"/>
            </a:endParaRPr>
          </a:p>
          <a:p>
            <a:pPr marL="0" indent="0">
              <a:lnSpc>
                <a:spcPct val="150000"/>
              </a:lnSpc>
              <a:buNone/>
            </a:pPr>
            <a:endParaRPr lang="zh-CN" altLang="en-US" sz="2000">
              <a:latin typeface="微软雅黑" panose="020B0503020204020204" charset="-122"/>
              <a:ea typeface="微软雅黑" panose="020B0503020204020204" charset="-122"/>
              <a:cs typeface="微软雅黑" panose="020B0503020204020204" charset="-122"/>
            </a:endParaRPr>
          </a:p>
          <a:p>
            <a:pPr marL="0" indent="0">
              <a:lnSpc>
                <a:spcPct val="150000"/>
              </a:lnSpc>
              <a:buNone/>
            </a:pPr>
            <a:r>
              <a:rPr lang="zh-CN" altLang="en-US" sz="2000">
                <a:latin typeface="微软雅黑" panose="020B0503020204020204" charset="-122"/>
                <a:ea typeface="微软雅黑" panose="020B0503020204020204" charset="-122"/>
                <a:cs typeface="微软雅黑" panose="020B0503020204020204" charset="-122"/>
              </a:rPr>
              <a:t>分母为出院诊断中包含疾病编码I21.0-I21.3的病例数，分子为分母病例中手术操作编码包括99.10/36.0/00.66/17.55且（手术操作时间-主诉起病时间）≤12小时的病例数。</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41" name="文本框 6"/>
          <p:cNvSpPr txBox="1"/>
          <p:nvPr/>
        </p:nvSpPr>
        <p:spPr>
          <a:xfrm>
            <a:off x="304800" y="304800"/>
            <a:ext cx="891921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四、病案信息</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与医疗质量管理与控制</a:t>
            </a:r>
            <a:endParaRPr lang="zh-CN" altLang="en-US" sz="2000" noProof="1"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2108835" y="1838325"/>
            <a:ext cx="6236970" cy="1008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2913" y="1498959"/>
            <a:ext cx="1728358" cy="707886"/>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第三节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786433" y="2580273"/>
            <a:ext cx="7840980" cy="706755"/>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病案信息在医疗费用支付中的</a:t>
            </a:r>
            <a:r>
              <a:rPr lang="zh-CN" altLang="en-US" sz="4000" b="1" dirty="0">
                <a:latin typeface="Times New Roman" panose="02020603050405020304"/>
                <a:ea typeface="黑体" panose="02010609060101010101" pitchFamily="49" charset="-122"/>
              </a:rPr>
              <a:t>应用</a:t>
            </a:r>
            <a:endParaRPr lang="zh-CN" altLang="en-US" sz="40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0768" y="249519"/>
            <a:ext cx="9174889" cy="44310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一、疾病诊断相关分组（</a:t>
            </a:r>
            <a:r>
              <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DRG</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a:t>
            </a: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DRG</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及</a:t>
            </a: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DRG-pps</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概念</a:t>
            </a:r>
            <a:endPar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457200" algn="just">
              <a:lnSpc>
                <a:spcPct val="150000"/>
              </a:lnSpc>
              <a:defRPr/>
            </a:pPr>
            <a:endParaRPr lang="en-US" altLang="zh-CN" sz="16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indent="457200" algn="just">
              <a:lnSpc>
                <a:spcPct val="150000"/>
              </a:lnSpc>
              <a:defRPr/>
            </a:pPr>
            <a:r>
              <a:rPr lang="en-US" alt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1.DRG</a:t>
            </a:r>
            <a:r>
              <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：用于衡量医疗服务质量效率以及进行医保支付的一个重要工具。</a:t>
            </a:r>
            <a:r>
              <a:rPr lang="en-US" alt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DRG </a:t>
            </a:r>
            <a:r>
              <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实质上是一种病例组合分类方案，即根据年龄、疾病诊断、合并症、并发症、治疗方式、病症严重程度及转归和资源消耗等因素，将患者分入若干诊断组进行管理的体系。</a:t>
            </a:r>
            <a:endPar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indent="457200" algn="just">
              <a:lnSpc>
                <a:spcPct val="150000"/>
              </a:lnSpc>
              <a:defRPr/>
            </a:pPr>
            <a:endParaRPr sz="20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indent="457200" algn="just">
              <a:lnSpc>
                <a:spcPct val="150000"/>
              </a:lnSpc>
              <a:defRPr/>
            </a:pPr>
            <a:endParaRPr lang="zh-CN" altLang="en-US" sz="20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0768" y="249519"/>
            <a:ext cx="9174889" cy="40614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一、疾病诊断相关分组（</a:t>
            </a:r>
            <a:r>
              <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DRG</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a:t>
            </a: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DRG</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及</a:t>
            </a: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DRG-pps</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概念</a:t>
            </a:r>
            <a:endPar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457200" algn="just">
              <a:lnSpc>
                <a:spcPct val="150000"/>
              </a:lnSpc>
              <a:defRPr/>
            </a:pPr>
            <a:endParaRPr lang="zh-CN" altLang="en-US" sz="20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indent="457200" algn="just">
              <a:lnSpc>
                <a:spcPct val="150000"/>
              </a:lnSpc>
              <a:defRPr/>
            </a:pPr>
            <a:r>
              <a:rPr lang="en-US" alt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a:t>
            </a:r>
            <a:r>
              <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en-US" alt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DRG-PPS</a:t>
            </a:r>
            <a:r>
              <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是一种对各疾病诊断相关组制定支付标准、预付医疗费用的付费方式。在这种付费方式下，保险机构不再按患者住院的实际费用（即按服务项目）给医疗机构支付，而是按照病例所进入的诊断相关组的付费标准进行支付</a:t>
            </a:r>
            <a:r>
              <a:rPr 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endParaRPr sz="20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indent="457200" algn="just">
              <a:lnSpc>
                <a:spcPct val="150000"/>
              </a:lnSpc>
              <a:defRPr/>
            </a:pPr>
            <a:endParaRPr lang="zh-CN" altLang="en-US" sz="20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5853" y="1748791"/>
            <a:ext cx="8553927" cy="3394472"/>
          </a:xfrm>
        </p:spPr>
        <p:txBody>
          <a:bodyPr/>
          <a:p>
            <a:pPr marL="0" indent="0">
              <a:lnSpc>
                <a:spcPct val="150000"/>
              </a:lnSpc>
              <a:buNone/>
              <a:defRPr/>
            </a:pPr>
            <a:r>
              <a:rPr lang="en-US" altLang="zh-CN"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1.DRG</a:t>
            </a: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的分组原理</a:t>
            </a:r>
            <a:endParaRPr lang="en-US" alt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indent="0" algn="just">
              <a:lnSpc>
                <a:spcPct val="150000"/>
              </a:lnSpc>
              <a:buNone/>
              <a:defRPr/>
            </a:pPr>
            <a:r>
              <a:rPr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疾病类型不同应该区分开；同类疾病但治疗方式不同亦应区分开；同类疾病同类治疗方式但病例个体特征不同也应区分开。DRG关注“临床过程”和“资源消耗”两个维度，分组结果要保障同一个DRG内的病例临床过程相似、资源消耗相近。</a:t>
            </a:r>
            <a:endParaRPr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indent="0">
              <a:buNone/>
            </a:pPr>
            <a:endParaRPr lang="zh-CN" altLang="en-US" sz="2000"/>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5213" y="321274"/>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一、疾病诊断相关分组（</a:t>
            </a:r>
            <a:r>
              <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DRG</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a:t>
            </a: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DRG</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分组原理及过程</a:t>
            </a:r>
            <a:endParaRPr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5373" y="1670686"/>
            <a:ext cx="8553927" cy="3394472"/>
          </a:xfrm>
        </p:spPr>
        <p:txBody>
          <a:bodyPr/>
          <a:p>
            <a:pPr marL="0" indent="0">
              <a:lnSpc>
                <a:spcPct val="150000"/>
              </a:lnSpc>
              <a:buNone/>
              <a:defRPr/>
            </a:pPr>
            <a:r>
              <a:rPr lang="en-US" altLang="zh-CN"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1.DRG</a:t>
            </a: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的分组原理</a:t>
            </a:r>
            <a:endParaRPr lang="en-US" alt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indent="0" algn="just">
              <a:lnSpc>
                <a:spcPct val="150000"/>
              </a:lnSpc>
              <a:buNone/>
              <a:defRPr/>
            </a:pPr>
            <a:r>
              <a:rPr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DRG分组操作时，通过疾病的“诊断”来辨别疾病类型；通过“手术或操作”来区分治疗方式；利用病例的年龄、性别、出生体重（新生儿病例）、其他诊断尤其是合并症/并发症等变量来反映病例个体特征。</a:t>
            </a:r>
            <a:endParaRPr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indent="0">
              <a:buNone/>
            </a:pPr>
            <a:endParaRPr lang="zh-CN" altLang="en-US" sz="2000"/>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0133" y="377154"/>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一、疾病诊断相关分组（</a:t>
            </a:r>
            <a:r>
              <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DRG</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a:t>
            </a: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DRG</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分组原理及过程</a:t>
            </a:r>
            <a:endParaRPr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9841" y="1498959"/>
            <a:ext cx="1714500" cy="706755"/>
          </a:xfrm>
          <a:prstGeom prst="rect">
            <a:avLst/>
          </a:prstGeom>
          <a:noFill/>
        </p:spPr>
        <p:txBody>
          <a:bodyPr wrap="none" rtlCol="0">
            <a:spAutoFit/>
          </a:bodyPr>
          <a:lstStyle/>
          <a:p>
            <a:pPr algn="ctr"/>
            <a:r>
              <a:rPr lang="zh-CN" altLang="en-US" sz="4000" b="1" dirty="0" smtClean="0">
                <a:latin typeface="Times New Roman" panose="02020603050405020304"/>
                <a:ea typeface="黑体" panose="02010609060101010101" pitchFamily="49" charset="-122"/>
              </a:rPr>
              <a:t>第一节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20620" y="2580273"/>
            <a:ext cx="9372600" cy="706755"/>
          </a:xfrm>
          <a:prstGeom prst="rect">
            <a:avLst/>
          </a:prstGeom>
          <a:noFill/>
        </p:spPr>
        <p:txBody>
          <a:bodyPr wrap="none" rtlCol="0">
            <a:spAutoFit/>
          </a:bodyPr>
          <a:lstStyle/>
          <a:p>
            <a:pPr algn="ctr"/>
            <a:r>
              <a:rPr lang="zh-CN" altLang="en-US" sz="4000" b="1" dirty="0" smtClean="0">
                <a:latin typeface="Times New Roman" panose="02020603050405020304"/>
                <a:ea typeface="黑体" panose="02010609060101010101" pitchFamily="49" charset="-122"/>
              </a:rPr>
              <a:t>病案信息在临床科研和医疗实践中的应用</a:t>
            </a:r>
            <a:endParaRPr lang="zh-CN" altLang="en-US" sz="4000" b="1" dirty="0" smtClean="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0768" y="249519"/>
            <a:ext cx="9174889" cy="221488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一、疾病诊断相关分组（</a:t>
            </a:r>
            <a:r>
              <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DRG</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a:t>
            </a: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DRG</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分组原理及过程</a:t>
            </a:r>
            <a:endPar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en-US" alt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2.DRG</a:t>
            </a:r>
            <a:r>
              <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分组流程与步骤</a:t>
            </a:r>
            <a:endParaRPr lang="en-US" alt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a:lnSpc>
                <a:spcPct val="150000"/>
              </a:lnSpc>
              <a:defRPr/>
            </a:pPr>
            <a:endPar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graphicFrame>
        <p:nvGraphicFramePr>
          <p:cNvPr id="2" name="对象 -2147482624"/>
          <p:cNvGraphicFramePr>
            <a:graphicFrameLocks noChangeAspect="1"/>
          </p:cNvGraphicFramePr>
          <p:nvPr/>
        </p:nvGraphicFramePr>
        <p:xfrm>
          <a:off x="3267075" y="1638300"/>
          <a:ext cx="5746115" cy="3021330"/>
        </p:xfrm>
        <a:graphic>
          <a:graphicData uri="http://schemas.openxmlformats.org/presentationml/2006/ole">
            <mc:AlternateContent xmlns:mc="http://schemas.openxmlformats.org/markup-compatibility/2006">
              <mc:Choice xmlns:v="urn:schemas-microsoft-com:vml" Requires="v">
                <p:oleObj spid="_x0000_s3076" name="" r:id="rId1" imgW="3339465" imgH="2016760" progId="Visio.Drawing.11">
                  <p:embed/>
                </p:oleObj>
              </mc:Choice>
              <mc:Fallback>
                <p:oleObj name="" r:id="rId1" imgW="3339465" imgH="2016760" progId="Visio.Drawing.11">
                  <p:embed/>
                  <p:pic>
                    <p:nvPicPr>
                      <p:cNvPr id="0" name="图片 3075"/>
                      <p:cNvPicPr/>
                      <p:nvPr/>
                    </p:nvPicPr>
                    <p:blipFill>
                      <a:blip r:embed="rId2"/>
                      <a:stretch>
                        <a:fillRect/>
                      </a:stretch>
                    </p:blipFill>
                    <p:spPr>
                      <a:xfrm>
                        <a:off x="3267075" y="1638300"/>
                        <a:ext cx="5746115" cy="3021330"/>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4980" y="1725930"/>
            <a:ext cx="8554085" cy="2960370"/>
          </a:xfrm>
        </p:spPr>
        <p:txBody>
          <a:bodyPr/>
          <a:p>
            <a:pPr>
              <a:lnSpc>
                <a:spcPct val="150000"/>
              </a:lnSpc>
            </a:pPr>
            <a:r>
              <a:rPr lang="en-US" altLang="zh-CN"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DRG</a:t>
            </a: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是用一个分组工具，将病例分为若干组，并产生若干个指标。</a:t>
            </a:r>
            <a:r>
              <a:rPr lang="en-US" altLang="zh-CN"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DRG</a:t>
            </a: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有三大核心指标，即病例组数、相对权重</a:t>
            </a:r>
            <a:r>
              <a:rPr lang="en-US" altLang="zh-CN"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(RW)</a:t>
            </a: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、病例组合指数</a:t>
            </a:r>
            <a:r>
              <a:rPr lang="en-US" altLang="zh-CN"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(CMI)</a:t>
            </a: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。进而产出一系列衍生指标，即费用</a:t>
            </a:r>
            <a:r>
              <a:rPr lang="en-US" altLang="zh-CN"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时间消耗指数，低</a:t>
            </a:r>
            <a:r>
              <a:rPr lang="en-US" altLang="zh-CN"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中</a:t>
            </a:r>
            <a:r>
              <a:rPr lang="en-US" altLang="zh-CN"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高风险死亡率等。</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4578" y="342864"/>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一、疾病诊断相关分组（</a:t>
            </a:r>
            <a:r>
              <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DRG</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a:t>
            </a: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DRG</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指标体系及作用</a:t>
            </a:r>
            <a:endParaRPr lang="en-US" altLang="zh-CN" sz="16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0768" y="249519"/>
            <a:ext cx="9174889" cy="166052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一、疾病诊断相关分组（</a:t>
            </a:r>
            <a:r>
              <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DRG</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a:t>
            </a: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DRG</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指标体系及作用</a:t>
            </a:r>
            <a:endPar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457200">
              <a:lnSpc>
                <a:spcPct val="150000"/>
              </a:lnSpc>
              <a:defRPr/>
            </a:pPr>
            <a:endParaRPr lang="en-US" altLang="zh-CN" sz="16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p:txBody>
      </p:sp>
      <p:graphicFrame>
        <p:nvGraphicFramePr>
          <p:cNvPr id="4" name="表格 3"/>
          <p:cNvGraphicFramePr>
            <a:graphicFrameLocks noGrp="1"/>
          </p:cNvGraphicFramePr>
          <p:nvPr>
            <p:custDataLst>
              <p:tags r:id="rId1"/>
            </p:custDataLst>
          </p:nvPr>
        </p:nvGraphicFramePr>
        <p:xfrm>
          <a:off x="1437005" y="2052955"/>
          <a:ext cx="7152005" cy="2594610"/>
        </p:xfrm>
        <a:graphic>
          <a:graphicData uri="http://schemas.openxmlformats.org/drawingml/2006/table">
            <a:tbl>
              <a:tblPr firstRow="1" firstCol="1" bandRow="1"/>
              <a:tblGrid>
                <a:gridCol w="1245870"/>
                <a:gridCol w="2121535"/>
                <a:gridCol w="3784600"/>
              </a:tblGrid>
              <a:tr h="324485">
                <a:tc>
                  <a:txBody>
                    <a:bodyPr/>
                    <a:lstStyle/>
                    <a:p>
                      <a:pPr algn="ctr" fontAlgn="auto">
                        <a:spcAft>
                          <a:spcPts val="0"/>
                        </a:spcAft>
                      </a:pPr>
                      <a:r>
                        <a:rPr lang="zh-CN" sz="1800" kern="0">
                          <a:solidFill>
                            <a:srgbClr val="000000"/>
                          </a:solidFill>
                          <a:effectLst/>
                          <a:latin typeface="微软雅黑" panose="020B0503020204020204" charset="-122"/>
                          <a:ea typeface="微软雅黑" panose="020B0503020204020204" charset="-122"/>
                          <a:cs typeface="宋体" panose="02010600030101010101" pitchFamily="2" charset="-122"/>
                        </a:rPr>
                        <a:t>维度</a:t>
                      </a:r>
                      <a:endParaRPr lang="zh-CN" sz="1800" kern="0">
                        <a:solidFill>
                          <a:srgbClr val="00000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a:spcAft>
                          <a:spcPts val="0"/>
                        </a:spcAft>
                      </a:pPr>
                      <a:r>
                        <a:rPr lang="zh-CN" sz="1800" kern="0">
                          <a:solidFill>
                            <a:srgbClr val="000000"/>
                          </a:solidFill>
                          <a:effectLst/>
                          <a:latin typeface="微软雅黑" panose="020B0503020204020204" charset="-122"/>
                          <a:ea typeface="微软雅黑" panose="020B0503020204020204" charset="-122"/>
                          <a:cs typeface="宋体" panose="02010600030101010101" pitchFamily="2" charset="-122"/>
                        </a:rPr>
                        <a:t>指标</a:t>
                      </a:r>
                      <a:endParaRPr lang="zh-CN" sz="1800" kern="0">
                        <a:solidFill>
                          <a:srgbClr val="00000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a:spcAft>
                          <a:spcPts val="0"/>
                        </a:spcAft>
                      </a:pPr>
                      <a:r>
                        <a:rPr lang="zh-CN" sz="1800" kern="0">
                          <a:solidFill>
                            <a:srgbClr val="000000"/>
                          </a:solidFill>
                          <a:effectLst/>
                          <a:latin typeface="微软雅黑" panose="020B0503020204020204" charset="-122"/>
                          <a:ea typeface="微软雅黑" panose="020B0503020204020204" charset="-122"/>
                          <a:cs typeface="宋体" panose="02010600030101010101" pitchFamily="2" charset="-122"/>
                        </a:rPr>
                        <a:t>评价内容</a:t>
                      </a:r>
                      <a:endParaRPr lang="zh-CN" sz="1800" kern="0">
                        <a:solidFill>
                          <a:srgbClr val="00000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485">
                <a:tc rowSpan="3">
                  <a:txBody>
                    <a:bodyPr/>
                    <a:lstStyle/>
                    <a:p>
                      <a:pPr algn="ctr" fontAlgn="auto">
                        <a:spcAft>
                          <a:spcPts val="0"/>
                        </a:spcAft>
                      </a:pPr>
                      <a:r>
                        <a:rPr lang="zh-CN" sz="1800" kern="0">
                          <a:solidFill>
                            <a:srgbClr val="000000"/>
                          </a:solidFill>
                          <a:effectLst/>
                          <a:latin typeface="微软雅黑" panose="020B0503020204020204" charset="-122"/>
                          <a:ea typeface="微软雅黑" panose="020B0503020204020204" charset="-122"/>
                          <a:cs typeface="宋体" panose="02010600030101010101" pitchFamily="2" charset="-122"/>
                        </a:rPr>
                        <a:t>服务能力</a:t>
                      </a:r>
                      <a:endParaRPr lang="zh-CN" sz="1800" kern="0">
                        <a:solidFill>
                          <a:srgbClr val="00000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auto">
                        <a:spcAft>
                          <a:spcPts val="0"/>
                        </a:spcAft>
                      </a:pPr>
                      <a:r>
                        <a:rPr lang="en-US" sz="1800" kern="0">
                          <a:solidFill>
                            <a:srgbClr val="000000"/>
                          </a:solidFill>
                          <a:effectLst/>
                          <a:latin typeface="微软雅黑" panose="020B0503020204020204" charset="-122"/>
                          <a:ea typeface="微软雅黑" panose="020B0503020204020204" charset="-122"/>
                          <a:cs typeface="微软雅黑" panose="020B0503020204020204" charset="-122"/>
                        </a:rPr>
                        <a:t>DRG</a:t>
                      </a:r>
                      <a:r>
                        <a:rPr lang="zh-CN" sz="1800" kern="0">
                          <a:solidFill>
                            <a:srgbClr val="000000"/>
                          </a:solidFill>
                          <a:effectLst/>
                          <a:latin typeface="微软雅黑" panose="020B0503020204020204" charset="-122"/>
                          <a:ea typeface="微软雅黑" panose="020B0503020204020204" charset="-122"/>
                          <a:cs typeface="微软雅黑" panose="020B0503020204020204" charset="-122"/>
                        </a:rPr>
                        <a:t>组数</a:t>
                      </a:r>
                      <a:endParaRPr lang="zh-CN" sz="1800" kern="0">
                        <a:solidFill>
                          <a:srgbClr val="000000"/>
                        </a:solidFill>
                        <a:effectLst/>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auto">
                        <a:spcAft>
                          <a:spcPts val="0"/>
                        </a:spcAft>
                      </a:pPr>
                      <a:r>
                        <a:rPr lang="zh-CN" sz="1800" kern="0">
                          <a:solidFill>
                            <a:srgbClr val="000000"/>
                          </a:solidFill>
                          <a:effectLst/>
                          <a:latin typeface="微软雅黑" panose="020B0503020204020204" charset="-122"/>
                          <a:ea typeface="微软雅黑" panose="020B0503020204020204" charset="-122"/>
                          <a:cs typeface="宋体" panose="02010600030101010101" pitchFamily="2" charset="-122"/>
                        </a:rPr>
                        <a:t>治疗病例所覆盖的疾病类型范围</a:t>
                      </a:r>
                      <a:endParaRPr lang="zh-CN" sz="1800" kern="0">
                        <a:solidFill>
                          <a:srgbClr val="00000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324485">
                <a:tc vMerge="1">
                  <a:tcPr/>
                </a:tc>
                <a:tc>
                  <a:txBody>
                    <a:bodyPr/>
                    <a:lstStyle/>
                    <a:p>
                      <a:pPr algn="ctr" fontAlgn="auto">
                        <a:spcAft>
                          <a:spcPts val="0"/>
                        </a:spcAft>
                      </a:pPr>
                      <a:r>
                        <a:rPr lang="zh-CN" sz="1800" kern="0">
                          <a:solidFill>
                            <a:srgbClr val="000000"/>
                          </a:solidFill>
                          <a:effectLst/>
                          <a:latin typeface="微软雅黑" panose="020B0503020204020204" charset="-122"/>
                          <a:ea typeface="微软雅黑" panose="020B0503020204020204" charset="-122"/>
                          <a:cs typeface="宋体" panose="02010600030101010101" pitchFamily="2" charset="-122"/>
                        </a:rPr>
                        <a:t>总权重</a:t>
                      </a:r>
                      <a:endParaRPr lang="zh-CN" sz="1800" kern="0">
                        <a:solidFill>
                          <a:srgbClr val="00000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a:noFill/>
                    </a:lnT>
                    <a:lnB>
                      <a:noFill/>
                    </a:lnB>
                  </a:tcPr>
                </a:tc>
                <a:tc>
                  <a:txBody>
                    <a:bodyPr/>
                    <a:lstStyle/>
                    <a:p>
                      <a:pPr algn="ctr" fontAlgn="auto">
                        <a:spcAft>
                          <a:spcPts val="0"/>
                        </a:spcAft>
                      </a:pPr>
                      <a:r>
                        <a:rPr lang="zh-CN" sz="1800" kern="0">
                          <a:solidFill>
                            <a:srgbClr val="000000"/>
                          </a:solidFill>
                          <a:effectLst/>
                          <a:latin typeface="微软雅黑" panose="020B0503020204020204" charset="-122"/>
                          <a:ea typeface="微软雅黑" panose="020B0503020204020204" charset="-122"/>
                          <a:cs typeface="宋体" panose="02010600030101010101" pitchFamily="2" charset="-122"/>
                        </a:rPr>
                        <a:t>住院服务总产出</a:t>
                      </a:r>
                      <a:endParaRPr lang="zh-CN" sz="1800" kern="0">
                        <a:solidFill>
                          <a:srgbClr val="00000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a:noFill/>
                    </a:lnT>
                    <a:lnB>
                      <a:noFill/>
                    </a:lnB>
                  </a:tcPr>
                </a:tc>
              </a:tr>
              <a:tr h="324485">
                <a:tc vMerge="1">
                  <a:tcPr/>
                </a:tc>
                <a:tc>
                  <a:txBody>
                    <a:bodyPr/>
                    <a:lstStyle/>
                    <a:p>
                      <a:pPr algn="ctr" fontAlgn="auto">
                        <a:spcAft>
                          <a:spcPts val="0"/>
                        </a:spcAft>
                      </a:pPr>
                      <a:r>
                        <a:rPr lang="zh-CN" sz="1800" kern="0">
                          <a:solidFill>
                            <a:srgbClr val="000000"/>
                          </a:solidFill>
                          <a:effectLst/>
                          <a:latin typeface="微软雅黑" panose="020B0503020204020204" charset="-122"/>
                          <a:ea typeface="微软雅黑" panose="020B0503020204020204" charset="-122"/>
                          <a:cs typeface="微软雅黑" panose="020B0503020204020204" charset="-122"/>
                        </a:rPr>
                        <a:t>病例组合指数</a:t>
                      </a:r>
                      <a:r>
                        <a:rPr lang="en-US" sz="1800" kern="0">
                          <a:solidFill>
                            <a:srgbClr val="000000"/>
                          </a:solidFill>
                          <a:effectLst/>
                          <a:latin typeface="微软雅黑" panose="020B0503020204020204" charset="-122"/>
                          <a:ea typeface="微软雅黑" panose="020B0503020204020204" charset="-122"/>
                          <a:cs typeface="微软雅黑" panose="020B0503020204020204" charset="-122"/>
                        </a:rPr>
                        <a:t>(CMI)</a:t>
                      </a:r>
                      <a:endParaRPr lang="zh-CN" sz="1800" kern="0">
                        <a:solidFill>
                          <a:srgbClr val="000000"/>
                        </a:solidFill>
                        <a:effectLst/>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a:noFill/>
                    </a:lnT>
                    <a:lnB>
                      <a:noFill/>
                    </a:lnB>
                  </a:tcPr>
                </a:tc>
                <a:tc>
                  <a:txBody>
                    <a:bodyPr/>
                    <a:lstStyle/>
                    <a:p>
                      <a:pPr algn="ctr" fontAlgn="auto">
                        <a:spcAft>
                          <a:spcPts val="0"/>
                        </a:spcAft>
                      </a:pPr>
                      <a:r>
                        <a:rPr lang="zh-CN" sz="1800" kern="0">
                          <a:solidFill>
                            <a:srgbClr val="000000"/>
                          </a:solidFill>
                          <a:effectLst/>
                          <a:latin typeface="微软雅黑" panose="020B0503020204020204" charset="-122"/>
                          <a:ea typeface="微软雅黑" panose="020B0503020204020204" charset="-122"/>
                          <a:cs typeface="宋体" panose="02010600030101010101" pitchFamily="2" charset="-122"/>
                        </a:rPr>
                        <a:t>治疗病例的平均技术难度水平</a:t>
                      </a:r>
                      <a:endParaRPr lang="zh-CN" sz="1800" kern="0">
                        <a:solidFill>
                          <a:srgbClr val="00000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a:noFill/>
                    </a:lnT>
                    <a:lnB>
                      <a:noFill/>
                    </a:lnB>
                  </a:tcPr>
                </a:tc>
              </a:tr>
              <a:tr h="323215">
                <a:tc rowSpan="2">
                  <a:txBody>
                    <a:bodyPr/>
                    <a:lstStyle/>
                    <a:p>
                      <a:pPr algn="ctr" fontAlgn="auto">
                        <a:spcAft>
                          <a:spcPts val="0"/>
                        </a:spcAft>
                      </a:pPr>
                      <a:r>
                        <a:rPr lang="zh-CN" sz="1800" kern="0">
                          <a:solidFill>
                            <a:srgbClr val="000000"/>
                          </a:solidFill>
                          <a:effectLst/>
                          <a:latin typeface="微软雅黑" panose="020B0503020204020204" charset="-122"/>
                          <a:ea typeface="微软雅黑" panose="020B0503020204020204" charset="-122"/>
                          <a:cs typeface="宋体" panose="02010600030101010101" pitchFamily="2" charset="-122"/>
                        </a:rPr>
                        <a:t>服务效率</a:t>
                      </a:r>
                      <a:endParaRPr lang="zh-CN" sz="1800" kern="0">
                        <a:solidFill>
                          <a:srgbClr val="00000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a:noFill/>
                    </a:lnT>
                    <a:lnB>
                      <a:noFill/>
                    </a:lnB>
                  </a:tcPr>
                </a:tc>
                <a:tc>
                  <a:txBody>
                    <a:bodyPr/>
                    <a:lstStyle/>
                    <a:p>
                      <a:pPr algn="ctr" fontAlgn="auto">
                        <a:spcAft>
                          <a:spcPts val="0"/>
                        </a:spcAft>
                      </a:pPr>
                      <a:r>
                        <a:rPr lang="zh-CN" sz="1800" kern="0">
                          <a:solidFill>
                            <a:srgbClr val="000000"/>
                          </a:solidFill>
                          <a:effectLst/>
                          <a:latin typeface="微软雅黑" panose="020B0503020204020204" charset="-122"/>
                          <a:ea typeface="微软雅黑" panose="020B0503020204020204" charset="-122"/>
                          <a:cs typeface="宋体" panose="02010600030101010101" pitchFamily="2" charset="-122"/>
                        </a:rPr>
                        <a:t>费用消耗指数</a:t>
                      </a:r>
                      <a:endParaRPr lang="zh-CN" sz="1800" kern="0">
                        <a:solidFill>
                          <a:srgbClr val="00000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a:noFill/>
                    </a:lnT>
                    <a:lnB>
                      <a:noFill/>
                    </a:lnB>
                  </a:tcPr>
                </a:tc>
                <a:tc>
                  <a:txBody>
                    <a:bodyPr/>
                    <a:lstStyle/>
                    <a:p>
                      <a:pPr algn="ctr" fontAlgn="auto">
                        <a:spcAft>
                          <a:spcPts val="0"/>
                        </a:spcAft>
                      </a:pPr>
                      <a:r>
                        <a:rPr lang="zh-CN" sz="1800" kern="0">
                          <a:solidFill>
                            <a:srgbClr val="000000"/>
                          </a:solidFill>
                          <a:effectLst/>
                          <a:latin typeface="微软雅黑" panose="020B0503020204020204" charset="-122"/>
                          <a:ea typeface="微软雅黑" panose="020B0503020204020204" charset="-122"/>
                          <a:cs typeface="宋体" panose="02010600030101010101" pitchFamily="2" charset="-122"/>
                        </a:rPr>
                        <a:t>治疗同类疾病所花费的费用</a:t>
                      </a:r>
                      <a:endParaRPr lang="zh-CN" sz="1800" kern="0">
                        <a:solidFill>
                          <a:srgbClr val="00000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a:noFill/>
                    </a:lnT>
                    <a:lnB>
                      <a:noFill/>
                    </a:lnB>
                  </a:tcPr>
                </a:tc>
              </a:tr>
              <a:tr h="324485">
                <a:tc vMerge="1">
                  <a:tcPr/>
                </a:tc>
                <a:tc>
                  <a:txBody>
                    <a:bodyPr/>
                    <a:lstStyle/>
                    <a:p>
                      <a:pPr algn="ctr" fontAlgn="auto">
                        <a:spcAft>
                          <a:spcPts val="0"/>
                        </a:spcAft>
                      </a:pPr>
                      <a:r>
                        <a:rPr lang="zh-CN" sz="1800" kern="0">
                          <a:solidFill>
                            <a:srgbClr val="000000"/>
                          </a:solidFill>
                          <a:effectLst/>
                          <a:latin typeface="微软雅黑" panose="020B0503020204020204" charset="-122"/>
                          <a:ea typeface="微软雅黑" panose="020B0503020204020204" charset="-122"/>
                          <a:cs typeface="宋体" panose="02010600030101010101" pitchFamily="2" charset="-122"/>
                        </a:rPr>
                        <a:t>时间消耗指数</a:t>
                      </a:r>
                      <a:endParaRPr lang="zh-CN" sz="1800" kern="0">
                        <a:solidFill>
                          <a:srgbClr val="00000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a:noFill/>
                    </a:lnT>
                    <a:lnB>
                      <a:noFill/>
                    </a:lnB>
                  </a:tcPr>
                </a:tc>
                <a:tc>
                  <a:txBody>
                    <a:bodyPr/>
                    <a:lstStyle/>
                    <a:p>
                      <a:pPr algn="ctr" fontAlgn="auto">
                        <a:spcAft>
                          <a:spcPts val="0"/>
                        </a:spcAft>
                      </a:pPr>
                      <a:r>
                        <a:rPr lang="zh-CN" sz="1800" kern="0">
                          <a:solidFill>
                            <a:srgbClr val="000000"/>
                          </a:solidFill>
                          <a:effectLst/>
                          <a:latin typeface="微软雅黑" panose="020B0503020204020204" charset="-122"/>
                          <a:ea typeface="微软雅黑" panose="020B0503020204020204" charset="-122"/>
                          <a:cs typeface="宋体" panose="02010600030101010101" pitchFamily="2" charset="-122"/>
                        </a:rPr>
                        <a:t>治疗同类疾病所花费的时间</a:t>
                      </a:r>
                      <a:endParaRPr lang="zh-CN" sz="1800" kern="0">
                        <a:solidFill>
                          <a:srgbClr val="00000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a:noFill/>
                    </a:lnT>
                    <a:lnB>
                      <a:noFill/>
                    </a:lnB>
                  </a:tcPr>
                </a:tc>
              </a:tr>
              <a:tr h="648970">
                <a:tc>
                  <a:txBody>
                    <a:bodyPr/>
                    <a:lstStyle/>
                    <a:p>
                      <a:pPr algn="ctr" fontAlgn="auto">
                        <a:spcAft>
                          <a:spcPts val="0"/>
                        </a:spcAft>
                      </a:pPr>
                      <a:r>
                        <a:rPr lang="zh-CN" sz="1800" kern="0">
                          <a:solidFill>
                            <a:srgbClr val="000000"/>
                          </a:solidFill>
                          <a:effectLst/>
                          <a:latin typeface="微软雅黑" panose="020B0503020204020204" charset="-122"/>
                          <a:ea typeface="微软雅黑" panose="020B0503020204020204" charset="-122"/>
                          <a:cs typeface="宋体" panose="02010600030101010101" pitchFamily="2" charset="-122"/>
                        </a:rPr>
                        <a:t>医疗安全</a:t>
                      </a:r>
                      <a:endParaRPr lang="zh-CN" sz="1800" kern="0">
                        <a:solidFill>
                          <a:srgbClr val="00000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auto">
                        <a:spcAft>
                          <a:spcPts val="0"/>
                        </a:spcAft>
                      </a:pPr>
                      <a:r>
                        <a:rPr lang="zh-CN" sz="1800" kern="0">
                          <a:solidFill>
                            <a:srgbClr val="000000"/>
                          </a:solidFill>
                          <a:effectLst/>
                          <a:latin typeface="微软雅黑" panose="020B0503020204020204" charset="-122"/>
                          <a:ea typeface="微软雅黑" panose="020B0503020204020204" charset="-122"/>
                          <a:cs typeface="宋体" panose="02010600030101010101" pitchFamily="2" charset="-122"/>
                        </a:rPr>
                        <a:t>低风险组死亡率</a:t>
                      </a:r>
                      <a:endParaRPr lang="zh-CN" sz="1800" kern="0">
                        <a:solidFill>
                          <a:srgbClr val="00000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auto">
                        <a:spcAft>
                          <a:spcPts val="0"/>
                        </a:spcAft>
                      </a:pPr>
                      <a:r>
                        <a:rPr lang="zh-CN" sz="1800" kern="0" dirty="0">
                          <a:solidFill>
                            <a:srgbClr val="000000"/>
                          </a:solidFill>
                          <a:effectLst/>
                          <a:latin typeface="微软雅黑" panose="020B0503020204020204" charset="-122"/>
                          <a:ea typeface="微软雅黑" panose="020B0503020204020204" charset="-122"/>
                          <a:cs typeface="宋体" panose="02010600030101010101" pitchFamily="2" charset="-122"/>
                        </a:rPr>
                        <a:t>疾病本身导致死亡概率极低的病例</a:t>
                      </a:r>
                      <a:endParaRPr lang="zh-CN" sz="1800" kern="0" dirty="0">
                        <a:solidFill>
                          <a:srgbClr val="000000"/>
                        </a:solidFill>
                        <a:effectLst/>
                        <a:latin typeface="微软雅黑" panose="020B0503020204020204" charset="-122"/>
                        <a:ea typeface="微软雅黑" panose="020B0503020204020204" charset="-122"/>
                        <a:cs typeface="宋体" panose="02010600030101010101" pitchFamily="2" charset="-122"/>
                      </a:endParaRPr>
                    </a:p>
                    <a:p>
                      <a:pPr algn="l" fontAlgn="auto">
                        <a:spcAft>
                          <a:spcPts val="0"/>
                        </a:spcAft>
                      </a:pPr>
                      <a:r>
                        <a:rPr lang="zh-CN" sz="1800" kern="0" dirty="0">
                          <a:solidFill>
                            <a:srgbClr val="000000"/>
                          </a:solidFill>
                          <a:effectLst/>
                          <a:latin typeface="微软雅黑" panose="020B0503020204020204" charset="-122"/>
                          <a:ea typeface="微软雅黑" panose="020B0503020204020204" charset="-122"/>
                          <a:cs typeface="宋体" panose="02010600030101010101" pitchFamily="2" charset="-122"/>
                        </a:rPr>
                        <a:t>死亡率</a:t>
                      </a:r>
                      <a:endParaRPr lang="zh-CN" sz="1800" kern="0" dirty="0">
                        <a:solidFill>
                          <a:srgbClr val="00000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3375660" y="1422714"/>
            <a:ext cx="2753995" cy="553085"/>
          </a:xfrm>
          <a:prstGeom prst="rect">
            <a:avLst/>
          </a:prstGeom>
        </p:spPr>
        <p:txBody>
          <a:bodyPr wrap="none">
            <a:spAutoFit/>
          </a:bodyPr>
          <a:lstStyle/>
          <a:p>
            <a:pPr marL="266700" indent="266700" algn="ctr">
              <a:lnSpc>
                <a:spcPct val="150000"/>
              </a:lnSpc>
              <a:spcBef>
                <a:spcPts val="0"/>
              </a:spcBef>
              <a:spcAft>
                <a:spcPts val="0"/>
              </a:spcAft>
            </a:pPr>
            <a:r>
              <a:rPr lang="zh-CN" altLang="zh-CN" sz="2000" kern="100" dirty="0">
                <a:latin typeface="微软雅黑" panose="020B0503020204020204" charset="-122"/>
                <a:ea typeface="微软雅黑" panose="020B0503020204020204" charset="-122"/>
                <a:cs typeface="微软雅黑" panose="020B0503020204020204" charset="-122"/>
              </a:rPr>
              <a:t>表</a:t>
            </a:r>
            <a:r>
              <a:rPr lang="en-US" altLang="zh-CN" sz="2000" kern="100" dirty="0">
                <a:latin typeface="微软雅黑" panose="020B0503020204020204" charset="-122"/>
                <a:ea typeface="微软雅黑" panose="020B0503020204020204" charset="-122"/>
                <a:cs typeface="微软雅黑" panose="020B0503020204020204" charset="-122"/>
              </a:rPr>
              <a:t>1 DRG</a:t>
            </a:r>
            <a:r>
              <a:rPr lang="zh-CN" altLang="zh-CN" sz="2000" kern="100" dirty="0">
                <a:latin typeface="微软雅黑" panose="020B0503020204020204" charset="-122"/>
                <a:ea typeface="微软雅黑" panose="020B0503020204020204" charset="-122"/>
                <a:cs typeface="微软雅黑" panose="020B0503020204020204" charset="-122"/>
              </a:rPr>
              <a:t>评价指标</a:t>
            </a:r>
            <a:endParaRPr lang="zh-CN" altLang="zh-CN" sz="2000" kern="1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4980" y="2002155"/>
            <a:ext cx="8554085" cy="2592705"/>
          </a:xfrm>
        </p:spPr>
        <p:txBody>
          <a:bodyPr/>
          <a:p>
            <a:pPr indent="0" algn="just">
              <a:lnSpc>
                <a:spcPct val="150000"/>
              </a:lnSpc>
              <a:buNone/>
              <a:defRPr/>
            </a:pPr>
            <a:r>
              <a:rPr lang="en-US" altLang="zh-CN"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按病种分值付费（</a:t>
            </a:r>
            <a:r>
              <a:rPr lang="en-US" altLang="zh-CN"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diagnosis-intervention packet</a:t>
            </a: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en-US" altLang="zh-CN"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DIP</a:t>
            </a: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）是利用大数据优势所建立的完整管理体系，发掘“疾病诊断</a:t>
            </a:r>
            <a:r>
              <a:rPr lang="en-US" altLang="zh-CN"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治疗方式”的共性特征对病案数据进行逐级聚类，标化定位每一个疾病与治疗方式组合的病种分值。。</a:t>
            </a:r>
            <a:endParaRPr lang="en-US" alt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indent="457200" algn="just">
              <a:lnSpc>
                <a:spcPct val="150000"/>
              </a:lnSpc>
              <a:defRPr/>
            </a:pPr>
            <a:endParaRPr lang="en-US" altLang="zh-CN"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endParaRPr lang="zh-CN" altLang="en-US"/>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4578" y="636869"/>
            <a:ext cx="9174889" cy="1753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二、按病种分值付费（</a:t>
            </a:r>
            <a:r>
              <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DIP</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a:t>
            </a: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DIP</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的概念</a:t>
            </a:r>
            <a:endPar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457200" algn="just">
              <a:lnSpc>
                <a:spcPct val="150000"/>
              </a:lnSpc>
              <a:defRPr/>
            </a:pPr>
            <a:endParaRPr lang="en-US" alt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4980" y="1623060"/>
            <a:ext cx="8554085" cy="2971800"/>
          </a:xfrm>
        </p:spPr>
        <p:txBody>
          <a:bodyPr/>
          <a:p>
            <a:pPr>
              <a:lnSpc>
                <a:spcPct val="150000"/>
              </a:lnSpc>
            </a:pPr>
            <a:r>
              <a:rPr lang="zh-CN" altLang="en-US" sz="2000">
                <a:latin typeface="微软雅黑" panose="020B0503020204020204" charset="-122"/>
                <a:ea typeface="微软雅黑" panose="020B0503020204020204" charset="-122"/>
                <a:cs typeface="微软雅黑" panose="020B0503020204020204" charset="-122"/>
              </a:rPr>
              <a:t>DIP分组以疾病的一次治疗过程为研究单元，基于全样本历史病案数据和实时病案数据，形成针对疾病诊断与治疗方式的自然组合，使每一病例都有相应的定位与标准。分组过程中，从疾病诊断与治疗方式的共性特征这个维度形成DIP主目录，从疾病严重程度、医疗行为规范的特异性特征这个维度形成DIP辅助目录。通过辅助目录校正调控主目录的病种分值。</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34733" y="388584"/>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二、按病种分值付费（</a:t>
            </a:r>
            <a:r>
              <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DIP</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a:t>
            </a: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DIP</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分组原理和过程</a:t>
            </a:r>
            <a:endParaRPr lang="en-US" altLang="zh-CN" sz="20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4980" y="1497330"/>
            <a:ext cx="8554085" cy="3097530"/>
          </a:xfrm>
        </p:spPr>
        <p:txBody>
          <a:bodyPr/>
          <a:p>
            <a:pPr>
              <a:lnSpc>
                <a:spcPct val="150000"/>
              </a:lnSpc>
            </a:pPr>
            <a:r>
              <a:rPr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DIP和DRG一样，作为分组工具，既可以用于医疗费用支付，又是重要的医政管理工具。DIP评价指标除了和DRG一样的组数、RW、总权重、病例组合指数（CMI）外，还包括药品指数（dRW）、耗材指数（cRW）、CCI指数、病案指数、死亡风险评分（RM）等。DIP利用以上指标，通过医疗服务、医疗效率、违规行为监管和医疗安全等维度，构建医院全面管理体系</a:t>
            </a:r>
            <a:r>
              <a:rPr 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endParaRPr 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4578" y="330164"/>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二、按病种分值付费（</a:t>
            </a:r>
            <a:r>
              <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DIP</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a:t>
            </a: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DIP</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指标体系及作用</a:t>
            </a:r>
            <a:endParaRPr sz="20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452374" y="435574"/>
            <a:ext cx="9052193"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a:t>
            </a:r>
            <a:r>
              <a:rPr lang="en-US" altLang="zh-CN" sz="2800" noProof="1">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DRG/DIP</a:t>
            </a:r>
            <a:r>
              <a:rPr lang="zh-CN" altLang="en-US" sz="2800" noProof="1">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对病案信息管理的要求</a:t>
            </a:r>
            <a:endParaRPr lang="en-US" altLang="zh-CN" sz="2800" noProof="1">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a:lnSpc>
                <a:spcPct val="150000"/>
              </a:lnSpc>
              <a:defRPr/>
            </a:pPr>
            <a:endParaRPr lang="en-US" altLang="zh-CN" sz="2400" noProof="1" dirty="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p:txBody>
      </p:sp>
      <p:sp>
        <p:nvSpPr>
          <p:cNvPr id="6" name="矩形 5"/>
          <p:cNvSpPr/>
          <p:nvPr/>
        </p:nvSpPr>
        <p:spPr>
          <a:xfrm>
            <a:off x="610870" y="1551305"/>
            <a:ext cx="8282940" cy="2584450"/>
          </a:xfrm>
          <a:prstGeom prst="rect">
            <a:avLst/>
          </a:prstGeom>
        </p:spPr>
        <p:txBody>
          <a:bodyPr wrap="square">
            <a:spAutoFit/>
          </a:bodyPr>
          <a:lstStyle/>
          <a:p>
            <a:pPr lvl="0">
              <a:lnSpc>
                <a:spcPct val="150000"/>
              </a:lnSpc>
              <a:spcBef>
                <a:spcPts val="0"/>
              </a:spcBef>
              <a:spcAft>
                <a:spcPts val="0"/>
              </a:spcAft>
            </a:pPr>
            <a:r>
              <a:rPr dirty="0" smtClean="0">
                <a:latin typeface="微软雅黑" panose="020B0503020204020204" charset="-122"/>
                <a:ea typeface="微软雅黑" panose="020B0503020204020204" charset="-122"/>
                <a:cs typeface="微软雅黑" panose="020B0503020204020204" charset="-122"/>
              </a:rPr>
              <a:t>①主要诊断是DRG/DIP分组的核心数据，主要诊断填报正确与否影响DRG/DIP分组；</a:t>
            </a:r>
            <a:endParaRPr dirty="0" smtClean="0">
              <a:latin typeface="微软雅黑" panose="020B0503020204020204" charset="-122"/>
              <a:ea typeface="微软雅黑" panose="020B0503020204020204" charset="-122"/>
              <a:cs typeface="微软雅黑" panose="020B0503020204020204" charset="-122"/>
            </a:endParaRPr>
          </a:p>
          <a:p>
            <a:pPr lvl="0">
              <a:lnSpc>
                <a:spcPct val="150000"/>
              </a:lnSpc>
              <a:spcBef>
                <a:spcPts val="0"/>
              </a:spcBef>
              <a:spcAft>
                <a:spcPts val="0"/>
              </a:spcAft>
            </a:pPr>
            <a:r>
              <a:rPr dirty="0" smtClean="0">
                <a:latin typeface="微软雅黑" panose="020B0503020204020204" charset="-122"/>
                <a:ea typeface="微软雅黑" panose="020B0503020204020204" charset="-122"/>
                <a:cs typeface="微软雅黑" panose="020B0503020204020204" charset="-122"/>
              </a:rPr>
              <a:t>②主要诊断相同的情况下，手术操作、并发症/合并症填报影响DRG/DIP分组；</a:t>
            </a:r>
            <a:endParaRPr dirty="0" smtClean="0">
              <a:latin typeface="微软雅黑" panose="020B0503020204020204" charset="-122"/>
              <a:ea typeface="微软雅黑" panose="020B0503020204020204" charset="-122"/>
              <a:cs typeface="微软雅黑" panose="020B0503020204020204" charset="-122"/>
            </a:endParaRPr>
          </a:p>
          <a:p>
            <a:pPr lvl="0">
              <a:lnSpc>
                <a:spcPct val="150000"/>
              </a:lnSpc>
              <a:spcBef>
                <a:spcPts val="0"/>
              </a:spcBef>
              <a:spcAft>
                <a:spcPts val="0"/>
              </a:spcAft>
            </a:pPr>
            <a:r>
              <a:rPr dirty="0" smtClean="0">
                <a:latin typeface="微软雅黑" panose="020B0503020204020204" charset="-122"/>
                <a:ea typeface="微软雅黑" panose="020B0503020204020204" charset="-122"/>
                <a:cs typeface="微软雅黑" panose="020B0503020204020204" charset="-122"/>
              </a:rPr>
              <a:t>③是否采用统一的疾病与手术操作代码库，以及疾病、手术操作编码的质量，都会影响DRG/DIP分组；</a:t>
            </a:r>
            <a:endParaRPr dirty="0" smtClean="0">
              <a:latin typeface="微软雅黑" panose="020B0503020204020204" charset="-122"/>
              <a:ea typeface="微软雅黑" panose="020B0503020204020204" charset="-122"/>
              <a:cs typeface="微软雅黑" panose="020B0503020204020204" charset="-122"/>
            </a:endParaRPr>
          </a:p>
          <a:p>
            <a:pPr lvl="0">
              <a:lnSpc>
                <a:spcPct val="150000"/>
              </a:lnSpc>
              <a:spcBef>
                <a:spcPts val="0"/>
              </a:spcBef>
              <a:spcAft>
                <a:spcPts val="0"/>
              </a:spcAft>
            </a:pPr>
            <a:r>
              <a:rPr dirty="0" smtClean="0">
                <a:latin typeface="微软雅黑" panose="020B0503020204020204" charset="-122"/>
                <a:ea typeface="微软雅黑" panose="020B0503020204020204" charset="-122"/>
                <a:cs typeface="微软雅黑" panose="020B0503020204020204" charset="-122"/>
              </a:rPr>
              <a:t>④入出院时间、住院天数、总费用等数据质量，影响医疗效率指标的比较和评价。</a:t>
            </a:r>
            <a:endParaRPr lang="zh-CN" altLang="en-US"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2913" y="1498959"/>
            <a:ext cx="1728358" cy="707886"/>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第四节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786433" y="2580273"/>
            <a:ext cx="7840980" cy="706755"/>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病案信息在医疗法务举证中的</a:t>
            </a:r>
            <a:r>
              <a:rPr lang="zh-CN" altLang="en-US" sz="4000" b="1" dirty="0">
                <a:latin typeface="Times New Roman" panose="02020603050405020304"/>
                <a:ea typeface="黑体" panose="02010609060101010101" pitchFamily="49" charset="-122"/>
              </a:rPr>
              <a:t>应用</a:t>
            </a:r>
            <a:endParaRPr lang="zh-CN" altLang="en-US" sz="40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93328" y="1863091"/>
            <a:ext cx="8553927" cy="3394472"/>
          </a:xfrm>
        </p:spPr>
        <p:txBody>
          <a:bodyPr/>
          <a:p>
            <a:pPr>
              <a:lnSpc>
                <a:spcPct val="150000"/>
              </a:lnSpc>
            </a:pPr>
            <a:r>
              <a:rPr lang="zh-CN" altLang="en-US" sz="2000">
                <a:latin typeface="黑体" panose="02010609060101010101" pitchFamily="49" charset="-122"/>
                <a:ea typeface="黑体" panose="02010609060101010101" pitchFamily="49" charset="-122"/>
              </a:rPr>
              <a:t>医疗纠纷是指医患双方对诊疗护理后果及其原因的认定上有分歧，当事人提出追究责任或赔偿损失，必须经过行政的或法律的调解或裁决才可以了结的医患纠葛。根据纠纷发生的原因，医疗纠纷分为医源性纠纷和非医源性纠纷。</a:t>
            </a:r>
            <a:endParaRPr lang="zh-CN" altLang="en-US" sz="2000">
              <a:latin typeface="黑体" panose="02010609060101010101" pitchFamily="49" charset="-122"/>
              <a:ea typeface="黑体" panose="02010609060101010101" pitchFamily="49" charset="-122"/>
            </a:endParaRPr>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756285" y="400685"/>
            <a:ext cx="7127240" cy="166052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一、病案信息与医疗纠纷举证</a:t>
            </a:r>
            <a:endPar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一）医疗纠纷的概念与类型</a:t>
            </a:r>
            <a:endPar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457200" algn="just">
              <a:lnSpc>
                <a:spcPct val="150000"/>
              </a:lnSpc>
              <a:defRPr/>
            </a:pPr>
            <a:endParaRPr lang="zh-CN" altLang="en-US" sz="16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6" y="572198"/>
            <a:ext cx="8727242"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二）病案信息与医疗纠纷的关系</a:t>
            </a:r>
            <a:endParaRPr lang="en-US" altLang="zh-CN" sz="2000" dirty="0">
              <a:latin typeface="黑体" panose="02010609060101010101" pitchFamily="49" charset="-122"/>
              <a:ea typeface="黑体" panose="02010609060101010101" pitchFamily="49" charset="-122"/>
            </a:endParaRPr>
          </a:p>
        </p:txBody>
      </p:sp>
      <p:sp>
        <p:nvSpPr>
          <p:cNvPr id="3" name="文本框 2"/>
          <p:cNvSpPr txBox="1"/>
          <p:nvPr/>
        </p:nvSpPr>
        <p:spPr>
          <a:xfrm>
            <a:off x="635" y="1527175"/>
            <a:ext cx="4358640" cy="2168525"/>
          </a:xfrm>
          <a:prstGeom prst="rect">
            <a:avLst/>
          </a:prstGeom>
          <a:noFill/>
        </p:spPr>
        <p:txBody>
          <a:bodyPr wrap="square" rtlCol="0">
            <a:spAutoFit/>
          </a:bodyPr>
          <a:lstStyle/>
          <a:p>
            <a:pPr indent="457200">
              <a:lnSpc>
                <a:spcPct val="150000"/>
              </a:lnSpc>
              <a:defRPr/>
            </a:pPr>
            <a:r>
              <a:rPr dirty="0">
                <a:latin typeface="微软雅黑" panose="020B0503020204020204" charset="-122"/>
                <a:ea typeface="微软雅黑" panose="020B0503020204020204" charset="-122"/>
                <a:cs typeface="微软雅黑" panose="020B0503020204020204" charset="-122"/>
              </a:rPr>
              <a:t>作为书证的病案，与医疗纠纷的关系主要体现在：</a:t>
            </a:r>
            <a:endParaRPr dirty="0">
              <a:latin typeface="微软雅黑" panose="020B0503020204020204" charset="-122"/>
              <a:ea typeface="微软雅黑" panose="020B0503020204020204" charset="-122"/>
              <a:cs typeface="微软雅黑" panose="020B0503020204020204" charset="-122"/>
            </a:endParaRPr>
          </a:p>
          <a:p>
            <a:pPr indent="457200">
              <a:lnSpc>
                <a:spcPct val="150000"/>
              </a:lnSpc>
              <a:defRPr/>
            </a:pPr>
            <a:r>
              <a:rPr dirty="0">
                <a:latin typeface="微软雅黑" panose="020B0503020204020204" charset="-122"/>
                <a:ea typeface="微软雅黑" panose="020B0503020204020204" charset="-122"/>
                <a:cs typeface="微软雅黑" panose="020B0503020204020204" charset="-122"/>
              </a:rPr>
              <a:t>1</a:t>
            </a:r>
            <a:r>
              <a:rPr lang="en-US" dirty="0">
                <a:latin typeface="黑体" panose="02010609060101010101" pitchFamily="49" charset="-122"/>
                <a:ea typeface="黑体" panose="02010609060101010101" pitchFamily="49" charset="-122"/>
                <a:sym typeface="+mn-ea"/>
              </a:rPr>
              <a:t>.</a:t>
            </a:r>
            <a:r>
              <a:rPr dirty="0">
                <a:latin typeface="微软雅黑" panose="020B0503020204020204" charset="-122"/>
                <a:ea typeface="微软雅黑" panose="020B0503020204020204" charset="-122"/>
                <a:cs typeface="微软雅黑" panose="020B0503020204020204" charset="-122"/>
              </a:rPr>
              <a:t>病历书写质量问题引起医疗纠纷</a:t>
            </a:r>
            <a:endParaRPr dirty="0">
              <a:latin typeface="微软雅黑" panose="020B0503020204020204" charset="-122"/>
              <a:ea typeface="微软雅黑" panose="020B0503020204020204" charset="-122"/>
              <a:cs typeface="微软雅黑" panose="020B0503020204020204" charset="-122"/>
            </a:endParaRPr>
          </a:p>
          <a:p>
            <a:pPr indent="457200">
              <a:lnSpc>
                <a:spcPct val="150000"/>
              </a:lnSpc>
              <a:defRPr/>
            </a:pPr>
            <a:r>
              <a:rPr lang="en-US" dirty="0">
                <a:latin typeface="微软雅黑" panose="020B0503020204020204" charset="-122"/>
                <a:ea typeface="微软雅黑" panose="020B0503020204020204" charset="-122"/>
                <a:cs typeface="微软雅黑" panose="020B0503020204020204" charset="-122"/>
              </a:rPr>
              <a:t>2.病案资料保管不当引起医疗纠纷</a:t>
            </a:r>
            <a:endParaRPr lang="en-US" dirty="0">
              <a:latin typeface="微软雅黑" panose="020B0503020204020204" charset="-122"/>
              <a:ea typeface="微软雅黑" panose="020B0503020204020204" charset="-122"/>
              <a:cs typeface="微软雅黑" panose="020B0503020204020204" charset="-122"/>
            </a:endParaRPr>
          </a:p>
          <a:p>
            <a:pPr indent="457200">
              <a:lnSpc>
                <a:spcPct val="150000"/>
              </a:lnSpc>
              <a:defRPr/>
            </a:pPr>
            <a:r>
              <a:rPr lang="en-US" altLang="zh-CN" dirty="0">
                <a:latin typeface="微软雅黑" panose="020B0503020204020204" charset="-122"/>
                <a:ea typeface="微软雅黑" panose="020B0503020204020204" charset="-122"/>
                <a:cs typeface="微软雅黑" panose="020B0503020204020204" charset="-122"/>
                <a:sym typeface="+mn-ea"/>
              </a:rPr>
              <a:t>3.</a:t>
            </a:r>
            <a:r>
              <a:rPr lang="zh-CN" altLang="en-US" dirty="0">
                <a:latin typeface="微软雅黑" panose="020B0503020204020204" charset="-122"/>
                <a:ea typeface="微软雅黑" panose="020B0503020204020204" charset="-122"/>
                <a:cs typeface="微软雅黑" panose="020B0503020204020204" charset="-122"/>
                <a:sym typeface="+mn-ea"/>
              </a:rPr>
              <a:t>知情同意告知不当易引起医疗纠纷</a:t>
            </a:r>
            <a:endParaRPr lang="en-US"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4359172" y="1469687"/>
            <a:ext cx="5077136" cy="2584450"/>
          </a:xfrm>
          <a:prstGeom prst="rect">
            <a:avLst/>
          </a:prstGeom>
          <a:noFill/>
        </p:spPr>
        <p:txBody>
          <a:bodyPr wrap="square" rtlCol="0">
            <a:spAutoFit/>
          </a:bodyPr>
          <a:lstStyle/>
          <a:p>
            <a:pPr indent="457200">
              <a:lnSpc>
                <a:spcPct val="150000"/>
              </a:lnSpc>
              <a:defRPr/>
            </a:pPr>
            <a:r>
              <a:rPr lang="zh-CN" altLang="en-US" dirty="0">
                <a:latin typeface="+mn-ea"/>
              </a:rPr>
              <a:t>①</a:t>
            </a:r>
            <a:r>
              <a:rPr lang="zh-CN" altLang="zh-CN" dirty="0">
                <a:latin typeface="+mn-ea"/>
              </a:rPr>
              <a:t>《病历书写基本规范》中明确指出</a:t>
            </a:r>
            <a:r>
              <a:rPr lang="zh-CN" altLang="en-US" dirty="0">
                <a:latin typeface="+mn-ea"/>
              </a:rPr>
              <a:t>：“</a:t>
            </a:r>
            <a:r>
              <a:rPr lang="zh-CN" altLang="zh-CN" dirty="0">
                <a:latin typeface="+mn-ea"/>
              </a:rPr>
              <a:t>对需取得患者书面同意方可进行的医疗活动，应当由患者本人签署知情同意书。患者不具备完全民事行为能力时，应当由其法定代理人签字</a:t>
            </a:r>
            <a:r>
              <a:rPr lang="en-US" altLang="zh-CN" dirty="0">
                <a:latin typeface="+mn-ea"/>
              </a:rPr>
              <a:t>……</a:t>
            </a:r>
            <a:endParaRPr lang="en-US" altLang="zh-CN" dirty="0">
              <a:latin typeface="+mn-ea"/>
            </a:endParaRPr>
          </a:p>
          <a:p>
            <a:pPr indent="457200">
              <a:lnSpc>
                <a:spcPct val="150000"/>
              </a:lnSpc>
              <a:defRPr/>
            </a:pPr>
            <a:r>
              <a:rPr lang="zh-CN" altLang="en-US" dirty="0">
                <a:latin typeface="+mn-ea"/>
              </a:rPr>
              <a:t>②医患信息不对称，一旦患者认为治疗效果未达预期，出现一些并发症，则易引起医患纠纷</a:t>
            </a:r>
            <a:endParaRPr lang="zh-CN" altLang="zh-CN"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5373" y="1845946"/>
            <a:ext cx="8553927" cy="3394472"/>
          </a:xfrm>
        </p:spPr>
        <p:txBody>
          <a:bodyPr/>
          <a:p>
            <a:pPr>
              <a:lnSpc>
                <a:spcPct val="150000"/>
              </a:lnSpc>
            </a:pPr>
            <a:r>
              <a:rPr lang="zh-CN" altLang="en-US" sz="2000" smtClean="0">
                <a:solidFill>
                  <a:prstClr val="black"/>
                </a:solidFill>
                <a:latin typeface="微软雅黑" panose="020B0503020204020204" charset="-122"/>
                <a:ea typeface="微软雅黑" panose="020B0503020204020204" charset="-122"/>
                <a:sym typeface="Times New Roman" panose="02020603050405020304" pitchFamily="18" charset="0"/>
              </a:rPr>
              <a:t>临床工作中普遍存在的或亟待解决的问题，就是临床医生及科研人员最有价值的研究课题。临床研究以患者个体或群体为主要研究对象，通过严谨的科研设计、采用观察性或实验性的研究方法，探究疾病的发病机制，寻找预防、诊断、治疗疾病的方法，提高患者的健康水平和生活质量。</a:t>
            </a:r>
            <a:endParaRPr lang="zh-CN" altLang="en-US" sz="2000" noProof="1" smtClean="0">
              <a:solidFill>
                <a:prstClr val="black"/>
              </a:solidFill>
              <a:latin typeface="微软雅黑" panose="020B0503020204020204" charset="-122"/>
              <a:ea typeface="微软雅黑" panose="020B0503020204020204" charset="-122"/>
              <a:sym typeface="Times New Roman" panose="02020603050405020304" pitchFamily="18" charset="0"/>
            </a:endParaRPr>
          </a:p>
          <a:p>
            <a:endParaRPr lang="zh-CN" altLang="en-US" sz="2000">
              <a:latin typeface="微软雅黑" panose="020B0503020204020204" charset="-122"/>
              <a:ea typeface="微软雅黑" panose="020B0503020204020204" charset="-122"/>
            </a:endParaRPr>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41" name="文本框 6"/>
          <p:cNvSpPr txBox="1"/>
          <p:nvPr/>
        </p:nvSpPr>
        <p:spPr>
          <a:xfrm>
            <a:off x="164465" y="458533"/>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一、病案信息在临床</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科学研究中的应用</a:t>
            </a:r>
            <a:endPar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（一）临床</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科学研究</a:t>
            </a:r>
            <a:endParaRPr lang="zh-CN" altLang="en-US" sz="2000" dirty="0">
              <a:solidFill>
                <a:srgbClr val="FF0000"/>
              </a:solidFill>
              <a:latin typeface="Times New Roman" panose="02020603050405020304"/>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4980" y="1729105"/>
            <a:ext cx="8554085" cy="2865755"/>
          </a:xfrm>
        </p:spPr>
        <p:txBody>
          <a:bodyPr/>
          <a:p>
            <a:pPr>
              <a:lnSpc>
                <a:spcPct val="150000"/>
              </a:lnSpc>
            </a:pPr>
            <a:r>
              <a:rPr lang="zh-CN" altLang="en-US" sz="2000" dirty="0">
                <a:latin typeface="微软雅黑" panose="020B0503020204020204" charset="-122"/>
                <a:ea typeface="微软雅黑" panose="020B0503020204020204" charset="-122"/>
                <a:sym typeface="+mn-ea"/>
              </a:rPr>
              <a:t>伤残鉴定是为了科学量化受害人因遭受各种形式的损害造成身体器官缺损、功能障碍和心理障碍，进而导致受害人的生活、工作和社会活动能力的丧失程度，为了解决社会生活实践中的不同需求，由有鉴定资质的司法鉴定机构依据相关的规定对受害人的伤残程度做的鉴定结论。</a:t>
            </a:r>
            <a:endParaRPr lang="en-US" altLang="zh-CN" sz="2000" dirty="0">
              <a:latin typeface="微软雅黑" panose="020B0503020204020204" charset="-122"/>
              <a:ea typeface="微软雅黑" panose="020B0503020204020204" charset="-122"/>
            </a:endParaRPr>
          </a:p>
          <a:p>
            <a:endParaRPr lang="zh-CN" altLang="en-US" sz="2000">
              <a:latin typeface="微软雅黑" panose="020B0503020204020204" charset="-122"/>
              <a:ea typeface="微软雅黑" panose="020B0503020204020204" charset="-122"/>
            </a:endParaRPr>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328930" y="437578"/>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二、病案信息与伤残鉴定举证</a:t>
            </a:r>
            <a:endPar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一）伤残鉴定的概念与类型</a:t>
            </a:r>
            <a:endParaRPr lang="zh-CN" altLang="en-US"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1665" y="1837055"/>
            <a:ext cx="8554085" cy="2782570"/>
          </a:xfrm>
        </p:spPr>
        <p:txBody>
          <a:bodyPr/>
          <a:p>
            <a:pPr>
              <a:lnSpc>
                <a:spcPct val="150000"/>
              </a:lnSpc>
            </a:pPr>
            <a:r>
              <a:rPr lang="zh-CN" altLang="en-US" sz="2000" dirty="0">
                <a:latin typeface="微软雅黑" panose="020B0503020204020204" charset="-122"/>
                <a:ea typeface="微软雅黑" panose="020B0503020204020204" charset="-122"/>
                <a:sym typeface="+mn-ea"/>
              </a:rPr>
              <a:t>伤残鉴定的类型包括：道路交通事故人身损害伤残鉴定，医疗事故伤残鉴定，工伤、职业病伤残鉴定，意外伤害伤残，打架斗殴伤残。</a:t>
            </a:r>
            <a:endParaRPr lang="zh-CN" altLang="en-US" sz="2000" dirty="0">
              <a:latin typeface="微软雅黑" panose="020B0503020204020204" charset="-122"/>
              <a:ea typeface="微软雅黑" panose="020B0503020204020204" charset="-122"/>
            </a:endParaRPr>
          </a:p>
          <a:p>
            <a:pPr>
              <a:lnSpc>
                <a:spcPct val="150000"/>
              </a:lnSpc>
            </a:pPr>
            <a:endParaRPr lang="zh-CN" altLang="en-US" sz="2000">
              <a:latin typeface="微软雅黑" panose="020B0503020204020204" charset="-122"/>
              <a:ea typeface="微软雅黑" panose="020B0503020204020204" charset="-122"/>
            </a:endParaRPr>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293370" y="491490"/>
            <a:ext cx="9210675"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一）伤残鉴定的概念与类型</a:t>
            </a:r>
            <a:endParaRPr lang="zh-CN" altLang="en-US"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5373" y="1596391"/>
            <a:ext cx="8553927" cy="3394472"/>
          </a:xfrm>
        </p:spPr>
        <p:txBody>
          <a:bodyPr/>
          <a:p>
            <a:pPr>
              <a:lnSpc>
                <a:spcPct val="150000"/>
              </a:lnSpc>
            </a:pPr>
            <a:r>
              <a:rPr lang="zh-CN" altLang="zh-CN" sz="2000" dirty="0">
                <a:latin typeface="微软雅黑" panose="020B0503020204020204" charset="-122"/>
                <a:ea typeface="微软雅黑" panose="020B0503020204020204" charset="-122"/>
                <a:cs typeface="黑体" panose="02010609060101010101" pitchFamily="49" charset="-122"/>
                <a:sym typeface="+mn-ea"/>
              </a:rPr>
              <a:t>病案信息是伤残鉴定的可靠依据</a:t>
            </a:r>
            <a:r>
              <a:rPr lang="zh-CN" altLang="en-US" sz="2000" dirty="0">
                <a:latin typeface="微软雅黑" panose="020B0503020204020204" charset="-122"/>
                <a:ea typeface="微软雅黑" panose="020B0503020204020204" charset="-122"/>
                <a:cs typeface="黑体" panose="02010609060101010101" pitchFamily="49" charset="-122"/>
                <a:sym typeface="+mn-ea"/>
              </a:rPr>
              <a:t>：</a:t>
            </a:r>
            <a:r>
              <a:rPr lang="zh-CN" altLang="zh-CN" sz="2000" dirty="0">
                <a:latin typeface="微软雅黑" panose="020B0503020204020204" charset="-122"/>
                <a:ea typeface="微软雅黑" panose="020B0503020204020204" charset="-122"/>
                <a:cs typeface="黑体" panose="02010609060101010101" pitchFamily="49" charset="-122"/>
                <a:sym typeface="+mn-ea"/>
              </a:rPr>
              <a:t>在伤害案件中，受害人伤后通常先到医疗机构救治，待伤情稳定或痊愈后才进行伤残鉴定。鉴定机构对损害的原始情况、治疗情况、损害后果、损伤与疾病的关系、医疗因素参与程度的判断，除了通过案情了解外，绝大多数只能依靠病案资料来掌握</a:t>
            </a:r>
            <a:r>
              <a:rPr lang="zh-CN" altLang="en-US" sz="2000" dirty="0">
                <a:latin typeface="微软雅黑" panose="020B0503020204020204" charset="-122"/>
                <a:ea typeface="微软雅黑" panose="020B0503020204020204" charset="-122"/>
                <a:cs typeface="黑体" panose="02010609060101010101" pitchFamily="49" charset="-122"/>
                <a:sym typeface="+mn-ea"/>
              </a:rPr>
              <a:t>。</a:t>
            </a:r>
            <a:endParaRPr lang="en-US" altLang="zh-CN" sz="2000" dirty="0">
              <a:latin typeface="微软雅黑" panose="020B0503020204020204" charset="-122"/>
              <a:ea typeface="微软雅黑" panose="020B0503020204020204" charset="-122"/>
              <a:cs typeface="黑体" panose="02010609060101010101" pitchFamily="49" charset="-122"/>
            </a:endParaRPr>
          </a:p>
          <a:p>
            <a:endParaRPr lang="zh-CN" altLang="en-US" sz="2000"/>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4465" y="52584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二）病案信息与伤残鉴定的关系</a:t>
            </a:r>
            <a:endParaRPr lang="en-US" altLang="zh-CN" sz="2000" noProof="1">
              <a:solidFill>
                <a:prstClr val="black"/>
              </a:solidFill>
              <a:latin typeface="微软雅黑" panose="020B0503020204020204" charset="-122"/>
              <a:ea typeface="微软雅黑" panose="020B0503020204020204" charset="-122"/>
              <a:cs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5135" y="1720215"/>
            <a:ext cx="8554085" cy="2794635"/>
          </a:xfrm>
        </p:spPr>
        <p:txBody>
          <a:bodyPr/>
          <a:p>
            <a:pPr marL="685800">
              <a:lnSpc>
                <a:spcPct val="150000"/>
              </a:lnSpc>
              <a:buFont typeface="Arial" panose="020B0604020202020204" pitchFamily="34" charset="0"/>
              <a:buChar char="•"/>
              <a:defRPr/>
            </a:pPr>
            <a:r>
              <a:rPr lang="zh-CN" altLang="zh-CN" sz="2000" dirty="0">
                <a:latin typeface="微软雅黑" panose="020B0503020204020204" charset="-122"/>
                <a:ea typeface="微软雅黑" panose="020B0503020204020204" charset="-122"/>
                <a:cs typeface="微软雅黑" panose="020B0503020204020204" charset="-122"/>
                <a:sym typeface="+mn-ea"/>
              </a:rPr>
              <a:t>我国基本医疗保障制度建立以来，由于监管制度体系不健全、激励约束机制不完善等因素制约，欺诈骗保问题频发，基金监管形势较为严峻。国家也在逐步建立健全监督检查制度，加快推进医保信息化建设，完善医保智能监控系统。</a:t>
            </a:r>
            <a:endParaRPr lang="zh-CN" altLang="zh-CN" sz="2000" dirty="0">
              <a:latin typeface="微软雅黑" panose="020B0503020204020204" charset="-122"/>
              <a:ea typeface="微软雅黑" panose="020B0503020204020204" charset="-122"/>
              <a:cs typeface="微软雅黑" panose="020B0503020204020204" charset="-122"/>
              <a:sym typeface="+mn-ea"/>
            </a:endParaRPr>
          </a:p>
          <a:p>
            <a:pPr marL="685800">
              <a:lnSpc>
                <a:spcPct val="150000"/>
              </a:lnSpc>
              <a:buFont typeface="Arial" panose="020B0604020202020204" pitchFamily="34" charset="0"/>
              <a:buChar char="•"/>
              <a:defRPr/>
            </a:pPr>
            <a:r>
              <a:rPr lang="zh-CN" altLang="zh-CN" sz="2000" dirty="0">
                <a:latin typeface="微软雅黑" panose="020B0503020204020204" charset="-122"/>
                <a:ea typeface="微软雅黑" panose="020B0503020204020204" charset="-122"/>
                <a:cs typeface="微软雅黑" panose="020B0503020204020204" charset="-122"/>
                <a:sym typeface="+mn-ea"/>
              </a:rPr>
              <a:t>国务院于</a:t>
            </a:r>
            <a:r>
              <a:rPr lang="en-US" altLang="zh-CN" sz="2000" dirty="0">
                <a:latin typeface="微软雅黑" panose="020B0503020204020204" charset="-122"/>
                <a:ea typeface="微软雅黑" panose="020B0503020204020204" charset="-122"/>
                <a:cs typeface="微软雅黑" panose="020B0503020204020204" charset="-122"/>
                <a:sym typeface="+mn-ea"/>
              </a:rPr>
              <a:t>2020</a:t>
            </a:r>
            <a:r>
              <a:rPr lang="zh-CN" altLang="zh-CN" sz="2000" dirty="0">
                <a:latin typeface="微软雅黑" panose="020B0503020204020204" charset="-122"/>
                <a:ea typeface="微软雅黑" panose="020B0503020204020204" charset="-122"/>
                <a:cs typeface="微软雅黑" panose="020B0503020204020204" charset="-122"/>
                <a:sym typeface="+mn-ea"/>
              </a:rPr>
              <a:t>年通过了《医疗保障基金使用监督管理条例》，标志着我国医疗保障基金管理进入了有法可依、违法必究的时代。</a:t>
            </a:r>
            <a:endParaRPr lang="zh-CN" altLang="en-US" sz="2000"/>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328930" y="323278"/>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三、病案信息与医保安全管理</a:t>
            </a:r>
            <a:endPar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一）医保安全管理现状</a:t>
            </a:r>
            <a:endParaRPr lang="zh-CN" altLang="zh-CN" sz="20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16025" y="1362710"/>
            <a:ext cx="7672070" cy="3394710"/>
          </a:xfrm>
        </p:spPr>
        <p:txBody>
          <a:bodyPr/>
          <a:p>
            <a:pPr indent="0" algn="just">
              <a:lnSpc>
                <a:spcPct val="150000"/>
              </a:lnSpc>
              <a:buNone/>
              <a:defRPr/>
            </a:pPr>
            <a:r>
              <a:rPr lang="en-US" altLang="zh-CN"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1. </a:t>
            </a: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病案信息在医保安全管理中的作用</a:t>
            </a:r>
            <a:endPar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indent="0" algn="just">
              <a:lnSpc>
                <a:spcPct val="150000"/>
              </a:lnSpc>
              <a:buNone/>
              <a:defRPr/>
            </a:pPr>
            <a:r>
              <a:rPr lang="zh-CN" altLang="zh-CN" sz="2000" dirty="0">
                <a:latin typeface="微软雅黑" panose="020B0503020204020204" charset="-122"/>
                <a:ea typeface="微软雅黑" panose="020B0503020204020204" charset="-122"/>
                <a:cs typeface="微软雅黑" panose="020B0503020204020204" charset="-122"/>
                <a:sym typeface="+mn-ea"/>
              </a:rPr>
              <a:t>（</a:t>
            </a:r>
            <a:r>
              <a:rPr lang="en-US" altLang="zh-CN" sz="2000" dirty="0">
                <a:latin typeface="微软雅黑" panose="020B0503020204020204" charset="-122"/>
                <a:ea typeface="微软雅黑" panose="020B0503020204020204" charset="-122"/>
                <a:cs typeface="微软雅黑" panose="020B0503020204020204" charset="-122"/>
                <a:sym typeface="+mn-ea"/>
              </a:rPr>
              <a:t>1</a:t>
            </a:r>
            <a:r>
              <a:rPr lang="zh-CN" altLang="zh-CN" sz="2000" dirty="0">
                <a:latin typeface="微软雅黑" panose="020B0503020204020204" charset="-122"/>
                <a:ea typeface="微软雅黑" panose="020B0503020204020204" charset="-122"/>
                <a:cs typeface="微软雅黑" panose="020B0503020204020204" charset="-122"/>
                <a:sym typeface="+mn-ea"/>
              </a:rPr>
              <a:t>）为参保者提供原始资料</a:t>
            </a:r>
            <a:endParaRPr lang="en-US" altLang="zh-CN" sz="2000" dirty="0">
              <a:latin typeface="微软雅黑" panose="020B0503020204020204" charset="-122"/>
              <a:ea typeface="微软雅黑" panose="020B0503020204020204" charset="-122"/>
              <a:cs typeface="微软雅黑" panose="020B0503020204020204" charset="-122"/>
            </a:endParaRPr>
          </a:p>
          <a:p>
            <a:pPr indent="0" algn="just">
              <a:lnSpc>
                <a:spcPct val="150000"/>
              </a:lnSpc>
              <a:buNone/>
              <a:defRPr/>
            </a:pPr>
            <a:r>
              <a:rPr lang="zh-CN" altLang="zh-CN" sz="2000" dirty="0">
                <a:latin typeface="微软雅黑" panose="020B0503020204020204" charset="-122"/>
                <a:ea typeface="微软雅黑" panose="020B0503020204020204" charset="-122"/>
                <a:cs typeface="微软雅黑" panose="020B0503020204020204" charset="-122"/>
                <a:sym typeface="+mn-ea"/>
              </a:rPr>
              <a:t>（</a:t>
            </a:r>
            <a:r>
              <a:rPr lang="en-US" altLang="zh-CN" sz="2000" dirty="0">
                <a:latin typeface="微软雅黑" panose="020B0503020204020204" charset="-122"/>
                <a:ea typeface="微软雅黑" panose="020B0503020204020204" charset="-122"/>
                <a:cs typeface="微软雅黑" panose="020B0503020204020204" charset="-122"/>
                <a:sym typeface="+mn-ea"/>
              </a:rPr>
              <a:t>2</a:t>
            </a:r>
            <a:r>
              <a:rPr lang="zh-CN" altLang="zh-CN" sz="2000" dirty="0">
                <a:latin typeface="微软雅黑" panose="020B0503020204020204" charset="-122"/>
                <a:ea typeface="微软雅黑" panose="020B0503020204020204" charset="-122"/>
                <a:cs typeface="微软雅黑" panose="020B0503020204020204" charset="-122"/>
                <a:sym typeface="+mn-ea"/>
              </a:rPr>
              <a:t>）为医保基金支付医疗费用提供重要依据</a:t>
            </a:r>
            <a:endParaRPr lang="en-US" altLang="zh-CN" sz="2000" dirty="0">
              <a:latin typeface="微软雅黑" panose="020B0503020204020204" charset="-122"/>
              <a:ea typeface="微软雅黑" panose="020B0503020204020204" charset="-122"/>
              <a:cs typeface="微软雅黑" panose="020B0503020204020204" charset="-122"/>
            </a:endParaRPr>
          </a:p>
          <a:p>
            <a:pPr indent="0" algn="just">
              <a:lnSpc>
                <a:spcPct val="150000"/>
              </a:lnSpc>
              <a:buNone/>
              <a:defRPr/>
            </a:pPr>
            <a:r>
              <a:rPr lang="zh-CN" altLang="zh-CN" sz="2000" dirty="0">
                <a:latin typeface="微软雅黑" panose="020B0503020204020204" charset="-122"/>
                <a:ea typeface="微软雅黑" panose="020B0503020204020204" charset="-122"/>
                <a:cs typeface="微软雅黑" panose="020B0503020204020204" charset="-122"/>
                <a:sym typeface="+mn-ea"/>
              </a:rPr>
              <a:t>（</a:t>
            </a:r>
            <a:r>
              <a:rPr lang="en-US" altLang="zh-CN" sz="2000" dirty="0">
                <a:latin typeface="微软雅黑" panose="020B0503020204020204" charset="-122"/>
                <a:ea typeface="微软雅黑" panose="020B0503020204020204" charset="-122"/>
                <a:cs typeface="微软雅黑" panose="020B0503020204020204" charset="-122"/>
                <a:sym typeface="+mn-ea"/>
              </a:rPr>
              <a:t>3</a:t>
            </a:r>
            <a:r>
              <a:rPr lang="zh-CN" altLang="zh-CN" sz="2000" dirty="0">
                <a:latin typeface="微软雅黑" panose="020B0503020204020204" charset="-122"/>
                <a:ea typeface="微软雅黑" panose="020B0503020204020204" charset="-122"/>
                <a:cs typeface="微软雅黑" panose="020B0503020204020204" charset="-122"/>
                <a:sym typeface="+mn-ea"/>
              </a:rPr>
              <a:t>）为医疗保险监督审核提供依据</a:t>
            </a:r>
            <a:endParaRPr lang="en-US" altLang="zh-CN" sz="2000" dirty="0">
              <a:latin typeface="微软雅黑" panose="020B0503020204020204" charset="-122"/>
              <a:ea typeface="微软雅黑" panose="020B0503020204020204" charset="-122"/>
              <a:cs typeface="微软雅黑" panose="020B0503020204020204" charset="-122"/>
            </a:endParaRPr>
          </a:p>
          <a:p>
            <a:pPr marL="0" indent="0">
              <a:buNone/>
            </a:pPr>
            <a:endParaRPr lang="zh-CN" altLang="en-US" sz="2000"/>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4465" y="57664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二）病案信息与医保安全管理的关系</a:t>
            </a:r>
            <a:endParaRPr lang="zh-CN" altLang="zh-CN" sz="20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5218" y="1320801"/>
            <a:ext cx="8553927" cy="3394472"/>
          </a:xfrm>
        </p:spPr>
        <p:txBody>
          <a:bodyPr/>
          <a:p>
            <a:pPr indent="0" algn="just">
              <a:lnSpc>
                <a:spcPct val="150000"/>
              </a:lnSpc>
              <a:buNone/>
              <a:defRPr/>
            </a:pPr>
            <a:r>
              <a:rPr lang="en-US" altLang="zh-CN"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a:t>
            </a:r>
            <a:r>
              <a:rPr lang="en-US" altLang="zh-CN" sz="2000" dirty="0">
                <a:latin typeface="微软雅黑" panose="020B0503020204020204" charset="-122"/>
                <a:ea typeface="微软雅黑" panose="020B0503020204020204" charset="-122"/>
                <a:cs typeface="微软雅黑" panose="020B0503020204020204" charset="-122"/>
                <a:sym typeface="+mn-ea"/>
              </a:rPr>
              <a:t> </a:t>
            </a:r>
            <a:r>
              <a:rPr lang="zh-CN" altLang="zh-CN" sz="2000" dirty="0">
                <a:latin typeface="微软雅黑" panose="020B0503020204020204" charset="-122"/>
                <a:ea typeface="微软雅黑" panose="020B0503020204020204" charset="-122"/>
                <a:cs typeface="微软雅黑" panose="020B0503020204020204" charset="-122"/>
                <a:sym typeface="+mn-ea"/>
              </a:rPr>
              <a:t>常见的损害医保安全情形</a:t>
            </a:r>
            <a:endParaRPr lang="en-US" altLang="zh-CN" sz="2000" dirty="0">
              <a:latin typeface="微软雅黑" panose="020B0503020204020204" charset="-122"/>
              <a:ea typeface="微软雅黑" panose="020B0503020204020204" charset="-122"/>
              <a:cs typeface="微软雅黑" panose="020B0503020204020204" charset="-122"/>
            </a:endParaRPr>
          </a:p>
          <a:p>
            <a:pPr indent="0" algn="just">
              <a:lnSpc>
                <a:spcPct val="150000"/>
              </a:lnSpc>
              <a:buNone/>
              <a:defRPr/>
            </a:pPr>
            <a:r>
              <a:rPr lang="zh-CN" altLang="zh-CN" sz="2000" dirty="0">
                <a:latin typeface="微软雅黑" panose="020B0503020204020204" charset="-122"/>
                <a:ea typeface="微软雅黑" panose="020B0503020204020204" charset="-122"/>
                <a:cs typeface="微软雅黑" panose="020B0503020204020204" charset="-122"/>
                <a:sym typeface="+mn-ea"/>
              </a:rPr>
              <a:t>（</a:t>
            </a:r>
            <a:r>
              <a:rPr lang="en-US" altLang="zh-CN" sz="2000" dirty="0">
                <a:latin typeface="微软雅黑" panose="020B0503020204020204" charset="-122"/>
                <a:ea typeface="微软雅黑" panose="020B0503020204020204" charset="-122"/>
                <a:cs typeface="微软雅黑" panose="020B0503020204020204" charset="-122"/>
                <a:sym typeface="+mn-ea"/>
              </a:rPr>
              <a:t>1</a:t>
            </a:r>
            <a:r>
              <a:rPr lang="zh-CN" altLang="zh-CN" sz="2000" dirty="0">
                <a:latin typeface="微软雅黑" panose="020B0503020204020204" charset="-122"/>
                <a:ea typeface="微软雅黑" panose="020B0503020204020204" charset="-122"/>
                <a:cs typeface="微软雅黑" panose="020B0503020204020204" charset="-122"/>
                <a:sym typeface="+mn-ea"/>
              </a:rPr>
              <a:t>）医疗机构伪造病案资料</a:t>
            </a:r>
            <a:r>
              <a:rPr lang="zh-CN" altLang="en-US" sz="2000" dirty="0">
                <a:latin typeface="微软雅黑" panose="020B0503020204020204" charset="-122"/>
                <a:ea typeface="微软雅黑" panose="020B0503020204020204" charset="-122"/>
                <a:cs typeface="微软雅黑" panose="020B0503020204020204" charset="-122"/>
                <a:sym typeface="+mn-ea"/>
              </a:rPr>
              <a:t>：</a:t>
            </a:r>
            <a:r>
              <a:rPr lang="zh-CN" altLang="zh-CN" sz="2000" dirty="0">
                <a:latin typeface="微软雅黑" panose="020B0503020204020204" charset="-122"/>
                <a:ea typeface="微软雅黑" panose="020B0503020204020204" charset="-122"/>
                <a:cs typeface="微软雅黑" panose="020B0503020204020204" charset="-122"/>
                <a:sym typeface="+mn-ea"/>
              </a:rPr>
              <a:t>伪造虚假就医、住院诊疗等</a:t>
            </a:r>
            <a:r>
              <a:rPr lang="zh-CN" altLang="en-US" sz="2000" dirty="0">
                <a:latin typeface="微软雅黑" panose="020B0503020204020204" charset="-122"/>
                <a:ea typeface="微软雅黑" panose="020B0503020204020204" charset="-122"/>
                <a:cs typeface="微软雅黑" panose="020B0503020204020204" charset="-122"/>
                <a:sym typeface="+mn-ea"/>
              </a:rPr>
              <a:t>病历材料</a:t>
            </a:r>
            <a:r>
              <a:rPr lang="zh-CN" altLang="zh-CN" sz="2000" dirty="0">
                <a:latin typeface="微软雅黑" panose="020B0503020204020204" charset="-122"/>
                <a:ea typeface="微软雅黑" panose="020B0503020204020204" charset="-122"/>
                <a:cs typeface="微软雅黑" panose="020B0503020204020204" charset="-122"/>
                <a:sym typeface="+mn-ea"/>
              </a:rPr>
              <a:t>，骗取医保基金。</a:t>
            </a:r>
            <a:endParaRPr lang="en-US" altLang="zh-CN" sz="2000" dirty="0">
              <a:latin typeface="微软雅黑" panose="020B0503020204020204" charset="-122"/>
              <a:ea typeface="微软雅黑" panose="020B0503020204020204" charset="-122"/>
              <a:cs typeface="微软雅黑" panose="020B0503020204020204" charset="-122"/>
            </a:endParaRPr>
          </a:p>
          <a:p>
            <a:pPr indent="0" algn="just">
              <a:lnSpc>
                <a:spcPct val="150000"/>
              </a:lnSpc>
              <a:buNone/>
              <a:defRPr/>
            </a:pPr>
            <a:r>
              <a:rPr lang="zh-CN" altLang="zh-CN" sz="2000" dirty="0">
                <a:latin typeface="微软雅黑" panose="020B0503020204020204" charset="-122"/>
                <a:ea typeface="微软雅黑" panose="020B0503020204020204" charset="-122"/>
                <a:cs typeface="微软雅黑" panose="020B0503020204020204" charset="-122"/>
                <a:sym typeface="+mn-ea"/>
              </a:rPr>
              <a:t>（</a:t>
            </a:r>
            <a:r>
              <a:rPr lang="en-US" altLang="zh-CN" sz="2000" dirty="0">
                <a:latin typeface="微软雅黑" panose="020B0503020204020204" charset="-122"/>
                <a:ea typeface="微软雅黑" panose="020B0503020204020204" charset="-122"/>
                <a:cs typeface="微软雅黑" panose="020B0503020204020204" charset="-122"/>
                <a:sym typeface="+mn-ea"/>
              </a:rPr>
              <a:t>2</a:t>
            </a:r>
            <a:r>
              <a:rPr lang="zh-CN" altLang="zh-CN" sz="2000" dirty="0">
                <a:latin typeface="微软雅黑" panose="020B0503020204020204" charset="-122"/>
                <a:ea typeface="微软雅黑" panose="020B0503020204020204" charset="-122"/>
                <a:cs typeface="微软雅黑" panose="020B0503020204020204" charset="-122"/>
                <a:sym typeface="+mn-ea"/>
              </a:rPr>
              <a:t>）参保人篡改</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zh-CN" sz="2000" dirty="0">
                <a:latin typeface="微软雅黑" panose="020B0503020204020204" charset="-122"/>
                <a:ea typeface="微软雅黑" panose="020B0503020204020204" charset="-122"/>
                <a:cs typeface="微软雅黑" panose="020B0503020204020204" charset="-122"/>
                <a:sym typeface="+mn-ea"/>
              </a:rPr>
              <a:t>伪造病案资料</a:t>
            </a:r>
            <a:r>
              <a:rPr lang="zh-CN" altLang="en-US" sz="2000" dirty="0">
                <a:latin typeface="微软雅黑" panose="020B0503020204020204" charset="-122"/>
                <a:ea typeface="微软雅黑" panose="020B0503020204020204" charset="-122"/>
                <a:cs typeface="微软雅黑" panose="020B0503020204020204" charset="-122"/>
                <a:sym typeface="+mn-ea"/>
              </a:rPr>
              <a:t>：如篡改</a:t>
            </a:r>
            <a:r>
              <a:rPr lang="zh-CN" altLang="zh-CN" sz="2000" dirty="0">
                <a:latin typeface="微软雅黑" panose="020B0503020204020204" charset="-122"/>
                <a:ea typeface="微软雅黑" panose="020B0503020204020204" charset="-122"/>
                <a:cs typeface="微软雅黑" panose="020B0503020204020204" charset="-122"/>
                <a:sym typeface="+mn-ea"/>
              </a:rPr>
              <a:t>出入院诊断</a:t>
            </a:r>
            <a:r>
              <a:rPr lang="zh-CN" altLang="en-US" sz="2000" dirty="0">
                <a:latin typeface="微软雅黑" panose="020B0503020204020204" charset="-122"/>
                <a:ea typeface="微软雅黑" panose="020B0503020204020204" charset="-122"/>
                <a:cs typeface="微软雅黑" panose="020B0503020204020204" charset="-122"/>
                <a:sym typeface="+mn-ea"/>
              </a:rPr>
              <a:t>、</a:t>
            </a:r>
            <a:r>
              <a:rPr lang="zh-CN" altLang="zh-CN" sz="2000" dirty="0">
                <a:latin typeface="微软雅黑" panose="020B0503020204020204" charset="-122"/>
                <a:ea typeface="微软雅黑" panose="020B0503020204020204" charset="-122"/>
                <a:cs typeface="微软雅黑" panose="020B0503020204020204" charset="-122"/>
                <a:sym typeface="+mn-ea"/>
              </a:rPr>
              <a:t>出入院记录</a:t>
            </a:r>
            <a:r>
              <a:rPr lang="zh-CN" altLang="en-US" sz="2000" dirty="0">
                <a:latin typeface="微软雅黑" panose="020B0503020204020204" charset="-122"/>
                <a:ea typeface="微软雅黑" panose="020B0503020204020204" charset="-122"/>
                <a:cs typeface="微软雅黑" panose="020B0503020204020204" charset="-122"/>
                <a:sym typeface="+mn-ea"/>
              </a:rPr>
              <a:t>、</a:t>
            </a:r>
            <a:r>
              <a:rPr lang="zh-CN" altLang="zh-CN" sz="2000" dirty="0">
                <a:latin typeface="微软雅黑" panose="020B0503020204020204" charset="-122"/>
                <a:ea typeface="微软雅黑" panose="020B0503020204020204" charset="-122"/>
                <a:cs typeface="微软雅黑" panose="020B0503020204020204" charset="-122"/>
                <a:sym typeface="+mn-ea"/>
              </a:rPr>
              <a:t>既往史。</a:t>
            </a:r>
            <a:endParaRPr lang="zh-CN" altLang="zh-CN" sz="2000" dirty="0">
              <a:latin typeface="微软雅黑" panose="020B0503020204020204" charset="-122"/>
              <a:ea typeface="微软雅黑" panose="020B0503020204020204" charset="-122"/>
              <a:cs typeface="微软雅黑" panose="020B0503020204020204" charset="-122"/>
            </a:endParaRPr>
          </a:p>
          <a:p>
            <a:pPr marL="0" indent="0">
              <a:buNone/>
            </a:pPr>
            <a:endParaRPr lang="zh-CN" altLang="en-US" sz="2000"/>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247015" y="555688"/>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二）病案信息与医保安全管理的关系</a:t>
            </a:r>
            <a:endParaRPr lang="zh-CN" altLang="zh-CN" sz="20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9"/>
          <p:cNvSpPr txBox="1"/>
          <p:nvPr/>
        </p:nvSpPr>
        <p:spPr>
          <a:xfrm>
            <a:off x="3419540" y="2580274"/>
            <a:ext cx="2544586" cy="76944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B/>
          </a:sp3d>
        </p:spPr>
        <p:txBody>
          <a:bodyPr wrap="none" rtlCol="0">
            <a:spAutoFit/>
          </a:bodyPr>
          <a:lstStyle/>
          <a:p>
            <a:pPr algn="ctr"/>
            <a:r>
              <a:rPr lang="zh-CN" altLang="en-US" sz="4400" b="1" dirty="0">
                <a:latin typeface="Times New Roman" panose="02020603050405020304"/>
                <a:ea typeface="黑体" panose="02010609060101010101" pitchFamily="49" charset="-122"/>
              </a:rPr>
              <a:t>谢谢观看</a:t>
            </a:r>
            <a:endParaRPr lang="en-US" altLang="zh-CN" sz="44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2369820"/>
            <a:ext cx="4894580" cy="3394710"/>
          </a:xfrm>
        </p:spPr>
        <p:txBody>
          <a:bodyPr/>
          <a:p>
            <a:pPr marL="0" indent="0">
              <a:lnSpc>
                <a:spcPct val="150000"/>
              </a:lnSpc>
              <a:buNone/>
              <a:defRPr/>
            </a:pPr>
            <a:r>
              <a:rPr lang="en-US" altLang="zh-CN" sz="18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1．通过病案首页提供符合条件的研究样本</a:t>
            </a:r>
            <a:endParaRPr lang="en-US" altLang="zh-CN" sz="18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indent="0">
              <a:lnSpc>
                <a:spcPct val="150000"/>
              </a:lnSpc>
              <a:buNone/>
              <a:defRPr/>
            </a:pPr>
            <a:r>
              <a:rPr lang="en-US" altLang="zh-CN" sz="18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2．通过病案记录提供完成研究的原始资料</a:t>
            </a:r>
            <a:endParaRPr lang="en-US" altLang="zh-CN" sz="1800" noProof="1"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indent="0">
              <a:buNone/>
            </a:pP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41" name="文本框 6"/>
          <p:cNvSpPr txBox="1"/>
          <p:nvPr/>
        </p:nvSpPr>
        <p:spPr>
          <a:xfrm>
            <a:off x="164465" y="52838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（二）病案信息对临床研究的支持</a:t>
            </a:r>
            <a:endParaRPr lang="zh-CN" altLang="en-US" sz="2000" dirty="0">
              <a:solidFill>
                <a:srgbClr val="FF0000"/>
              </a:solidFill>
              <a:latin typeface="Times New Roman" panose="02020603050405020304"/>
              <a:ea typeface="微软雅黑" panose="020B0503020204020204" charset="-122"/>
            </a:endParaRPr>
          </a:p>
        </p:txBody>
      </p:sp>
      <p:pic>
        <p:nvPicPr>
          <p:cNvPr id="9" name="图片 10"/>
          <p:cNvPicPr>
            <a:picLocks noChangeAspect="1"/>
          </p:cNvPicPr>
          <p:nvPr/>
        </p:nvPicPr>
        <p:blipFill>
          <a:blip r:embed="rId1"/>
          <a:stretch>
            <a:fillRect/>
          </a:stretch>
        </p:blipFill>
        <p:spPr>
          <a:xfrm>
            <a:off x="4552950" y="1555115"/>
            <a:ext cx="4950460" cy="3588385"/>
          </a:xfrm>
          <a:prstGeom prst="rect">
            <a:avLst/>
          </a:prstGeom>
          <a:noFill/>
          <a:ln w="12700" cmpd="sng">
            <a:solidFill>
              <a:schemeClr val="accent1">
                <a:shade val="50000"/>
              </a:schemeClr>
            </a:solidFill>
            <a:prstDash val="solid"/>
          </a:ln>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5218" y="1479551"/>
            <a:ext cx="8553927" cy="3394472"/>
          </a:xfrm>
        </p:spPr>
        <p:txBody>
          <a:bodyPr/>
          <a:p>
            <a:pPr marL="0" indent="0">
              <a:lnSpc>
                <a:spcPct val="150000"/>
              </a:lnSpc>
              <a:buNone/>
            </a:pPr>
            <a:r>
              <a:rPr lang="en-US" altLang="zh-CN" sz="2000" smtClean="0">
                <a:solidFill>
                  <a:prstClr val="black"/>
                </a:solidFill>
                <a:latin typeface="微软雅黑" panose="020B0503020204020204" charset="-122"/>
                <a:ea typeface="微软雅黑" panose="020B0503020204020204" charset="-122"/>
                <a:sym typeface="Times New Roman" panose="02020603050405020304" pitchFamily="18" charset="0"/>
              </a:rPr>
              <a:t>    </a:t>
            </a:r>
            <a:r>
              <a:rPr lang="zh-CN" altLang="en-US" sz="2000" smtClean="0">
                <a:solidFill>
                  <a:prstClr val="black"/>
                </a:solidFill>
                <a:latin typeface="微软雅黑" panose="020B0503020204020204" charset="-122"/>
                <a:ea typeface="微软雅黑" panose="020B0503020204020204" charset="-122"/>
                <a:sym typeface="Times New Roman" panose="02020603050405020304" pitchFamily="18" charset="0"/>
              </a:rPr>
              <a:t>案例：</a:t>
            </a:r>
            <a:endParaRPr lang="zh-CN" altLang="en-US" sz="2000" smtClean="0">
              <a:solidFill>
                <a:prstClr val="black"/>
              </a:solidFill>
              <a:latin typeface="微软雅黑" panose="020B0503020204020204" charset="-122"/>
              <a:ea typeface="微软雅黑" panose="020B0503020204020204" charset="-122"/>
              <a:sym typeface="Times New Roman" panose="02020603050405020304" pitchFamily="18" charset="0"/>
            </a:endParaRPr>
          </a:p>
          <a:p>
            <a:pPr marL="0" indent="0">
              <a:lnSpc>
                <a:spcPct val="150000"/>
              </a:lnSpc>
              <a:buNone/>
            </a:pPr>
            <a:r>
              <a:rPr lang="zh-CN" altLang="en-US" sz="2000" smtClean="0">
                <a:solidFill>
                  <a:prstClr val="black"/>
                </a:solidFill>
                <a:latin typeface="微软雅黑" panose="020B0503020204020204" charset="-122"/>
                <a:ea typeface="微软雅黑" panose="020B0503020204020204" charset="-122"/>
                <a:sym typeface="Times New Roman" panose="02020603050405020304" pitchFamily="18" charset="0"/>
              </a:rPr>
              <a:t>基于病案中患者基本情况、是否有过敏史、患者疾病诊断及用药信息进行医生处方点评。</a:t>
            </a:r>
            <a:endParaRPr lang="zh-CN" altLang="en-US" sz="2000" smtClean="0">
              <a:solidFill>
                <a:prstClr val="black"/>
              </a:solidFill>
              <a:latin typeface="微软雅黑" panose="020B0503020204020204" charset="-122"/>
              <a:ea typeface="微软雅黑" panose="020B0503020204020204" charset="-122"/>
              <a:sym typeface="Times New Roman" panose="02020603050405020304" pitchFamily="18" charset="0"/>
            </a:endParaRPr>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41" name="文本框 6"/>
          <p:cNvSpPr txBox="1"/>
          <p:nvPr/>
        </p:nvSpPr>
        <p:spPr>
          <a:xfrm>
            <a:off x="164465" y="458533"/>
            <a:ext cx="9174889"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二、病案信息在改善医疗实践</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中的应用</a:t>
            </a:r>
            <a:endParaRPr lang="zh-CN" altLang="en-US" sz="2000" dirty="0">
              <a:solidFill>
                <a:srgbClr val="FF0000"/>
              </a:solidFill>
              <a:latin typeface="Times New Roman" panose="02020603050405020304"/>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75218" y="522843"/>
            <a:ext cx="8553927" cy="857250"/>
          </a:xfrm>
        </p:spPr>
        <p:txBody>
          <a:bodyPr/>
          <a:p>
            <a:pPr algn="l"/>
            <a:r>
              <a:rPr lang="zh-CN" altLang="en-US" sz="28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二、病案信息在改善医疗实践中的应用</a:t>
            </a:r>
            <a:br>
              <a:rPr lang="zh-CN" altLang="en-US" dirty="0">
                <a:solidFill>
                  <a:srgbClr val="FF0000"/>
                </a:solidFill>
                <a:latin typeface="Times New Roman" panose="02020603050405020304"/>
                <a:ea typeface="微软雅黑" panose="020B0503020204020204" charset="-122"/>
              </a:rPr>
            </a:br>
            <a:endParaRPr lang="zh-CN" altLang="en-US"/>
          </a:p>
        </p:txBody>
      </p:sp>
      <p:sp>
        <p:nvSpPr>
          <p:cNvPr id="3" name="内容占位符 2"/>
          <p:cNvSpPr>
            <a:spLocks noGrp="1"/>
          </p:cNvSpPr>
          <p:nvPr>
            <p:ph idx="1"/>
          </p:nvPr>
        </p:nvSpPr>
        <p:spPr>
          <a:xfrm>
            <a:off x="475218" y="1379856"/>
            <a:ext cx="8553927" cy="3394472"/>
          </a:xfrm>
        </p:spPr>
        <p:txBody>
          <a:bodyPr/>
          <a:p>
            <a:pPr marL="0" indent="0">
              <a:lnSpc>
                <a:spcPct val="150000"/>
              </a:lnSpc>
              <a:buNone/>
            </a:pPr>
            <a:r>
              <a:rPr lang="zh-CN" altLang="en-US" sz="2000">
                <a:latin typeface="微软雅黑" panose="020B0503020204020204" charset="-122"/>
                <a:ea typeface="微软雅黑" panose="020B0503020204020204" charset="-122"/>
              </a:rPr>
              <a:t>处方点评</a:t>
            </a:r>
            <a:r>
              <a:rPr lang="zh-CN" altLang="en-US" sz="2000">
                <a:latin typeface="微软雅黑" panose="020B0503020204020204" charset="-122"/>
                <a:ea typeface="微软雅黑" panose="020B0503020204020204" charset="-122"/>
              </a:rPr>
              <a:t>的具体</a:t>
            </a:r>
            <a:r>
              <a:rPr lang="zh-CN" altLang="en-US" sz="2000">
                <a:latin typeface="微软雅黑" panose="020B0503020204020204" charset="-122"/>
                <a:ea typeface="微软雅黑" panose="020B0503020204020204" charset="-122"/>
              </a:rPr>
              <a:t>方法：</a:t>
            </a:r>
            <a:endParaRPr lang="zh-CN" altLang="en-US" sz="2000">
              <a:latin typeface="微软雅黑" panose="020B0503020204020204" charset="-122"/>
              <a:ea typeface="微软雅黑" panose="020B0503020204020204" charset="-122"/>
            </a:endParaRPr>
          </a:p>
          <a:p>
            <a:pPr>
              <a:lnSpc>
                <a:spcPct val="150000"/>
              </a:lnSpc>
            </a:pPr>
            <a:r>
              <a:rPr lang="zh-CN" altLang="en-US" sz="2000">
                <a:latin typeface="微软雅黑" panose="020B0503020204020204" charset="-122"/>
                <a:ea typeface="微软雅黑" panose="020B0503020204020204" charset="-122"/>
              </a:rPr>
              <a:t>研究者逐份检查抽检病案。在首次病程记录中，重点查看诊疗计划用药与诊断是否相符；在病程记录中，重点查看用药依据和目的的分析说明与疗效观察，必要时参看护理体温单；对于医嘱，重点查看用药频次、用药剂量，是否无适应症用药、给药途径错误、重复给药等，同时对联合用药的病案分析药物间相互作用，是否有配伍禁忌等问题。</a:t>
            </a:r>
            <a:endParaRPr lang="zh-CN" altLang="en-US" sz="200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5218" y="1504951"/>
            <a:ext cx="8553927" cy="3394472"/>
          </a:xfrm>
        </p:spPr>
        <p:txBody>
          <a:bodyPr/>
          <a:p>
            <a:pPr>
              <a:lnSpc>
                <a:spcPct val="150000"/>
              </a:lnSpc>
            </a:pPr>
            <a:r>
              <a:rPr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2020年，国家八部委联合印发《关于进一步规范医疗行为促进合理医疗检查的指导意见》（国卫医发〔2020〕29号），明确到2022年底前，三级医院50%出院患者、二级医院70%出院患者要按照临床路径进行管理</a:t>
            </a:r>
            <a:r>
              <a:rPr lang="zh-CN"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endParaRPr lang="zh-CN" sz="20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41" name="文本框 6"/>
          <p:cNvSpPr txBox="1"/>
          <p:nvPr/>
        </p:nvSpPr>
        <p:spPr>
          <a:xfrm>
            <a:off x="474980" y="509270"/>
            <a:ext cx="8663305"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三、病案信息在临床路径管理中的应用</a:t>
            </a:r>
            <a:endParaRPr lang="zh-CN" altLang="en-US" sz="2000" noProof="1"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75218" y="660003"/>
            <a:ext cx="8553927" cy="857250"/>
          </a:xfrm>
        </p:spPr>
        <p:txBody>
          <a:bodyPr/>
          <a:p>
            <a:pPr algn="l"/>
            <a:r>
              <a:rPr lang="zh-CN" altLang="en-US" sz="28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三、病案信息在临床路径管理中的应用</a:t>
            </a:r>
            <a:endParaRPr lang="zh-CN" altLang="en-US" sz="2800"/>
          </a:p>
        </p:txBody>
      </p:sp>
      <p:sp>
        <p:nvSpPr>
          <p:cNvPr id="3" name="内容占位符 2"/>
          <p:cNvSpPr>
            <a:spLocks noGrp="1"/>
          </p:cNvSpPr>
          <p:nvPr>
            <p:ph idx="1"/>
          </p:nvPr>
        </p:nvSpPr>
        <p:spPr>
          <a:xfrm>
            <a:off x="475218" y="1602106"/>
            <a:ext cx="8553927" cy="3394472"/>
          </a:xfrm>
        </p:spPr>
        <p:txBody>
          <a:bodyPr/>
          <a:p>
            <a:pPr>
              <a:lnSpc>
                <a:spcPct val="150000"/>
              </a:lnSpc>
            </a:pPr>
            <a:r>
              <a:rPr lang="zh-CN" altLang="en-US" sz="2000">
                <a:latin typeface="微软雅黑" panose="020B0503020204020204" charset="-122"/>
                <a:ea typeface="微软雅黑" panose="020B0503020204020204" charset="-122"/>
              </a:rPr>
              <a:t>病案信息对临床路径的制定、实施、检查、纠错等有着重要作用。</a:t>
            </a:r>
            <a:endParaRPr lang="zh-CN" altLang="en-US" sz="2000">
              <a:latin typeface="微软雅黑" panose="020B0503020204020204" charset="-122"/>
              <a:ea typeface="微软雅黑" panose="020B0503020204020204" charset="-122"/>
            </a:endParaRPr>
          </a:p>
          <a:p>
            <a:pPr>
              <a:lnSpc>
                <a:spcPct val="150000"/>
              </a:lnSpc>
            </a:pPr>
            <a:r>
              <a:rPr lang="zh-CN" altLang="en-US" sz="2000">
                <a:latin typeface="微软雅黑" panose="020B0503020204020204" charset="-122"/>
                <a:ea typeface="微软雅黑" panose="020B0503020204020204" charset="-122"/>
              </a:rPr>
              <a:t>医生给予患者准确的诊断，以及病案首页填写正确的ICD编码，是实施临床路径管理的前提和基础。</a:t>
            </a:r>
            <a:endParaRPr lang="zh-CN" altLang="en-US" sz="200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PA" val="v4.1.3"/>
</p:tagLst>
</file>

<file path=ppt/tags/tag2.xml><?xml version="1.0" encoding="utf-8"?>
<p:tagLst xmlns:p="http://schemas.openxmlformats.org/presentationml/2006/main">
  <p:tag name="PA" val="v4.1.3"/>
</p:tagLst>
</file>

<file path=ppt/tags/tag3.xml><?xml version="1.0" encoding="utf-8"?>
<p:tagLst xmlns:p="http://schemas.openxmlformats.org/presentationml/2006/main">
  <p:tag name="PA" val="v4.1.3"/>
</p:tagLst>
</file>

<file path=ppt/tags/tag4.xml><?xml version="1.0" encoding="utf-8"?>
<p:tagLst xmlns:p="http://schemas.openxmlformats.org/presentationml/2006/main">
  <p:tag name="PA" val="v4.1.3"/>
</p:tagLst>
</file>

<file path=ppt/tags/tag5.xml><?xml version="1.0" encoding="utf-8"?>
<p:tagLst xmlns:p="http://schemas.openxmlformats.org/presentationml/2006/main">
  <p:tag name="KSO_WM_UNIT_PLACING_PICTURE_USER_VIEWPORT" val="{&quot;height&quot;:7007,&quot;width&quot;:8304}"/>
</p:tagLst>
</file>

<file path=ppt/tags/tag6.xml><?xml version="1.0" encoding="utf-8"?>
<p:tagLst xmlns:p="http://schemas.openxmlformats.org/presentationml/2006/main">
  <p:tag name="KSO_WM_UNIT_TABLE_BEAUTIFY" val="smartTable{55885779-bdc3-4899-a3a6-9f0dd8ac5398}"/>
  <p:tag name="TABLE_ENDDRAG_ORIGIN_RECT" val="563*178"/>
  <p:tag name="TABLE_ENDDRAG_RECT" val="113*161*563*178"/>
</p:tagLst>
</file>

<file path=ppt/tags/tag7.xml><?xml version="1.0" encoding="utf-8"?>
<p:tagLst xmlns:p="http://schemas.openxmlformats.org/presentationml/2006/main">
  <p:tag name="COMMONDATA" val="eyJoZGlkIjoiMmQwMmNiZmFkNGE3ZGI1YWI4YThkNTgyYTg3OGRiYT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5475</Words>
  <Application>WPS 演示</Application>
  <PresentationFormat>自定义</PresentationFormat>
  <Paragraphs>380</Paragraphs>
  <Slides>46</Slides>
  <Notes>27</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46</vt:i4>
      </vt:variant>
    </vt:vector>
  </HeadingPairs>
  <TitlesOfParts>
    <vt:vector size="61" baseType="lpstr">
      <vt:lpstr>Arial</vt:lpstr>
      <vt:lpstr>宋体</vt:lpstr>
      <vt:lpstr>Wingdings</vt:lpstr>
      <vt:lpstr>Times New Roman</vt:lpstr>
      <vt:lpstr>黑体</vt:lpstr>
      <vt:lpstr>Times New Roman</vt:lpstr>
      <vt:lpstr>微软雅黑</vt:lpstr>
      <vt:lpstr>楷体</vt:lpstr>
      <vt:lpstr>Arial Unicode MS</vt:lpstr>
      <vt:lpstr>等线</vt:lpstr>
      <vt:lpstr>Times New Roman (正文 CS 字体)</vt:lpstr>
      <vt:lpstr>Calibri</vt:lpstr>
      <vt:lpstr>Wingdings</vt:lpstr>
      <vt:lpstr>Office 主题​​</vt:lpstr>
      <vt:lpstr>Visio.Drawing.11</vt:lpstr>
      <vt:lpstr>PowerPoint 演示文稿</vt:lpstr>
      <vt:lpstr>PowerPoint 演示文稿</vt:lpstr>
      <vt:lpstr>PowerPoint 演示文稿</vt:lpstr>
      <vt:lpstr>PowerPoint 演示文稿</vt:lpstr>
      <vt:lpstr>PowerPoint 演示文稿</vt:lpstr>
      <vt:lpstr>PowerPoint 演示文稿</vt:lpstr>
      <vt:lpstr>二、病案信息在改善医疗实践中的应用 </vt:lpstr>
      <vt:lpstr>PowerPoint 演示文稿</vt:lpstr>
      <vt:lpstr>三、病案信息在临床路径管理中的应用</vt:lpstr>
      <vt:lpstr>三、病案信息在临床路径管理中的应用</vt:lpstr>
      <vt:lpstr>PowerPoint 演示文稿</vt:lpstr>
      <vt:lpstr>PowerPoint 演示文稿</vt:lpstr>
      <vt:lpstr>PowerPoint 演示文稿</vt:lpstr>
      <vt:lpstr>PowerPoint 演示文稿</vt:lpstr>
      <vt:lpstr>PowerPoint 演示文稿</vt:lpstr>
      <vt:lpstr>二、病案信息与公立医院评审 （二）病案信息在医院评审中的应用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Pandada</dc:creator>
  <cp:lastModifiedBy>19930027</cp:lastModifiedBy>
  <cp:revision>84</cp:revision>
  <dcterms:created xsi:type="dcterms:W3CDTF">2019-06-21T02:16:00Z</dcterms:created>
  <dcterms:modified xsi:type="dcterms:W3CDTF">2022-08-18T00:38:51Z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1B5D6BC5EF5A47EA8043FFCBA24A2597</vt:lpwstr>
  </property>
  <property fmtid="{D5CDD505-2E9C-101B-9397-08002B2CF9AE}" pid="3" name="KSOProductBuildVer">
    <vt:lpwstr>2052-11.1.0.11115</vt:lpwstr>
  </property>
</Properties>
</file>